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64" r:id="rId2"/>
    <p:sldId id="265" r:id="rId3"/>
    <p:sldId id="285" r:id="rId4"/>
    <p:sldId id="286" r:id="rId5"/>
    <p:sldId id="400" r:id="rId6"/>
    <p:sldId id="403" r:id="rId7"/>
    <p:sldId id="393" r:id="rId8"/>
    <p:sldId id="394" r:id="rId9"/>
    <p:sldId id="395" r:id="rId10"/>
    <p:sldId id="396" r:id="rId11"/>
    <p:sldId id="288" r:id="rId12"/>
    <p:sldId id="398" r:id="rId13"/>
    <p:sldId id="399" r:id="rId14"/>
    <p:sldId id="289" r:id="rId15"/>
    <p:sldId id="296" r:id="rId16"/>
    <p:sldId id="291"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292" r:id="rId31"/>
    <p:sldId id="298" r:id="rId32"/>
    <p:sldId id="299" r:id="rId33"/>
    <p:sldId id="300" r:id="rId34"/>
    <p:sldId id="303" r:id="rId35"/>
    <p:sldId id="302" r:id="rId36"/>
    <p:sldId id="304" r:id="rId37"/>
    <p:sldId id="305" r:id="rId38"/>
    <p:sldId id="306" r:id="rId39"/>
    <p:sldId id="307" r:id="rId40"/>
    <p:sldId id="308" r:id="rId41"/>
    <p:sldId id="309" r:id="rId42"/>
    <p:sldId id="310" r:id="rId43"/>
    <p:sldId id="407" r:id="rId44"/>
    <p:sldId id="349" r:id="rId45"/>
    <p:sldId id="312" r:id="rId46"/>
    <p:sldId id="293" r:id="rId47"/>
    <p:sldId id="336" r:id="rId48"/>
    <p:sldId id="337" r:id="rId49"/>
    <p:sldId id="339" r:id="rId50"/>
    <p:sldId id="341" r:id="rId51"/>
    <p:sldId id="406" r:id="rId52"/>
    <p:sldId id="346" r:id="rId53"/>
    <p:sldId id="347" r:id="rId54"/>
    <p:sldId id="353" r:id="rId55"/>
    <p:sldId id="354" r:id="rId56"/>
    <p:sldId id="355" r:id="rId57"/>
    <p:sldId id="351" r:id="rId58"/>
    <p:sldId id="352" r:id="rId59"/>
    <p:sldId id="356" r:id="rId60"/>
    <p:sldId id="294" r:id="rId61"/>
    <p:sldId id="313" r:id="rId62"/>
    <p:sldId id="315" r:id="rId63"/>
    <p:sldId id="316" r:id="rId64"/>
    <p:sldId id="317" r:id="rId65"/>
    <p:sldId id="318" r:id="rId66"/>
    <p:sldId id="319" r:id="rId67"/>
    <p:sldId id="320" r:id="rId68"/>
    <p:sldId id="321" r:id="rId69"/>
    <p:sldId id="322" r:id="rId70"/>
    <p:sldId id="323" r:id="rId71"/>
    <p:sldId id="324" r:id="rId72"/>
    <p:sldId id="325" r:id="rId73"/>
    <p:sldId id="327" r:id="rId74"/>
    <p:sldId id="328" r:id="rId75"/>
    <p:sldId id="329" r:id="rId76"/>
    <p:sldId id="330" r:id="rId77"/>
    <p:sldId id="331" r:id="rId78"/>
    <p:sldId id="332" r:id="rId79"/>
    <p:sldId id="333" r:id="rId80"/>
    <p:sldId id="348" r:id="rId81"/>
    <p:sldId id="334" r:id="rId82"/>
    <p:sldId id="295" r:id="rId83"/>
    <p:sldId id="370" r:id="rId84"/>
    <p:sldId id="371" r:id="rId85"/>
    <p:sldId id="372" r:id="rId86"/>
    <p:sldId id="381" r:id="rId87"/>
    <p:sldId id="382" r:id="rId88"/>
    <p:sldId id="383" r:id="rId89"/>
    <p:sldId id="385" r:id="rId90"/>
    <p:sldId id="384" r:id="rId91"/>
    <p:sldId id="386" r:id="rId92"/>
    <p:sldId id="387" r:id="rId93"/>
    <p:sldId id="388" r:id="rId94"/>
    <p:sldId id="389" r:id="rId95"/>
    <p:sldId id="390" r:id="rId96"/>
    <p:sldId id="391" r:id="rId97"/>
    <p:sldId id="290" r:id="rId98"/>
    <p:sldId id="404" r:id="rId99"/>
    <p:sldId id="402" r:id="rId100"/>
    <p:sldId id="405"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ng Chen" id="{F2033ACA-3CA3-D34B-A9D5-06F1297BB52F}">
          <p14:sldIdLst>
            <p14:sldId id="264"/>
            <p14:sldId id="265"/>
            <p14:sldId id="285"/>
          </p14:sldIdLst>
        </p14:section>
        <p14:section name="Introduction" id="{4DE2E775-35AC-2148-A9C2-A1151718C015}">
          <p14:sldIdLst>
            <p14:sldId id="286"/>
            <p14:sldId id="400"/>
            <p14:sldId id="403"/>
            <p14:sldId id="393"/>
            <p14:sldId id="394"/>
            <p14:sldId id="395"/>
            <p14:sldId id="396"/>
          </p14:sldIdLst>
        </p14:section>
        <p14:section name="Research Route" id="{0CE3EF3C-73C2-4D41-ADCD-939EE405BC74}">
          <p14:sldIdLst>
            <p14:sldId id="288"/>
            <p14:sldId id="398"/>
            <p14:sldId id="399"/>
          </p14:sldIdLst>
        </p14:section>
        <p14:section name="Reasearch List" id="{C27740CC-251F-B447-9DB7-AE2EDEF61F17}">
          <p14:sldIdLst>
            <p14:sldId id="289"/>
            <p14:sldId id="296"/>
          </p14:sldIdLst>
        </p14:section>
        <p14:section name="ZSL" id="{FF262609-3D1E-B94C-84DF-3584B7D3F122}">
          <p14:sldIdLst>
            <p14:sldId id="291"/>
            <p14:sldId id="357"/>
            <p14:sldId id="358"/>
            <p14:sldId id="359"/>
            <p14:sldId id="360"/>
            <p14:sldId id="361"/>
            <p14:sldId id="362"/>
            <p14:sldId id="363"/>
            <p14:sldId id="364"/>
            <p14:sldId id="365"/>
            <p14:sldId id="366"/>
            <p14:sldId id="367"/>
            <p14:sldId id="368"/>
            <p14:sldId id="369"/>
          </p14:sldIdLst>
        </p14:section>
        <p14:section name="SGG" id="{B64DA260-CDD9-7C4A-A3B4-2D5FC0298A7E}">
          <p14:sldIdLst>
            <p14:sldId id="292"/>
            <p14:sldId id="298"/>
            <p14:sldId id="299"/>
            <p14:sldId id="300"/>
            <p14:sldId id="303"/>
            <p14:sldId id="302"/>
            <p14:sldId id="304"/>
            <p14:sldId id="305"/>
            <p14:sldId id="306"/>
            <p14:sldId id="307"/>
            <p14:sldId id="308"/>
            <p14:sldId id="309"/>
            <p14:sldId id="310"/>
            <p14:sldId id="407"/>
            <p14:sldId id="349"/>
            <p14:sldId id="312"/>
          </p14:sldIdLst>
        </p14:section>
        <p14:section name="Captioning" id="{3AAD3E2B-A3C5-DF42-AFCC-BDA187EC60E0}">
          <p14:sldIdLst>
            <p14:sldId id="293"/>
            <p14:sldId id="336"/>
            <p14:sldId id="337"/>
            <p14:sldId id="339"/>
            <p14:sldId id="341"/>
            <p14:sldId id="406"/>
            <p14:sldId id="346"/>
            <p14:sldId id="347"/>
            <p14:sldId id="353"/>
            <p14:sldId id="354"/>
            <p14:sldId id="355"/>
            <p14:sldId id="351"/>
            <p14:sldId id="352"/>
            <p14:sldId id="356"/>
          </p14:sldIdLst>
        </p14:section>
        <p14:section name="QBVL" id="{4B986BE5-6BA5-2846-B6B7-02B69F73D0A7}">
          <p14:sldIdLst>
            <p14:sldId id="294"/>
            <p14:sldId id="313"/>
            <p14:sldId id="315"/>
            <p14:sldId id="316"/>
            <p14:sldId id="317"/>
            <p14:sldId id="318"/>
            <p14:sldId id="319"/>
            <p14:sldId id="320"/>
            <p14:sldId id="321"/>
            <p14:sldId id="322"/>
            <p14:sldId id="323"/>
            <p14:sldId id="324"/>
            <p14:sldId id="325"/>
            <p14:sldId id="327"/>
            <p14:sldId id="328"/>
            <p14:sldId id="329"/>
            <p14:sldId id="330"/>
            <p14:sldId id="331"/>
            <p14:sldId id="332"/>
            <p14:sldId id="333"/>
            <p14:sldId id="348"/>
            <p14:sldId id="334"/>
          </p14:sldIdLst>
        </p14:section>
        <p14:section name="VQA" id="{8795F17C-F558-C244-B89C-5E8EBE8DDEE5}">
          <p14:sldIdLst>
            <p14:sldId id="295"/>
            <p14:sldId id="370"/>
            <p14:sldId id="371"/>
            <p14:sldId id="372"/>
            <p14:sldId id="381"/>
            <p14:sldId id="382"/>
            <p14:sldId id="383"/>
            <p14:sldId id="385"/>
            <p14:sldId id="384"/>
            <p14:sldId id="386"/>
            <p14:sldId id="387"/>
            <p14:sldId id="388"/>
            <p14:sldId id="389"/>
            <p14:sldId id="390"/>
            <p14:sldId id="391"/>
          </p14:sldIdLst>
        </p14:section>
        <p14:section name="Ending" id="{258B81F5-39A2-E04F-8AF6-46140117572C}">
          <p14:sldIdLst>
            <p14:sldId id="290"/>
            <p14:sldId id="404"/>
            <p14:sldId id="402"/>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2"/>
    <p:restoredTop sz="94749"/>
  </p:normalViewPr>
  <p:slideViewPr>
    <p:cSldViewPr snapToGrid="0" snapToObjects="1">
      <p:cViewPr>
        <p:scale>
          <a:sx n="98" d="100"/>
          <a:sy n="98" d="100"/>
        </p:scale>
        <p:origin x="768"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105F3-93B8-1345-8517-4A104C8E3469}" type="datetimeFigureOut">
              <a:rPr lang="en-US" smtClean="0"/>
              <a:t>4/26/20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E1B4-672C-6744-96D2-180A4793314C}" type="slidenum">
              <a:rPr lang="en-US" smtClean="0"/>
              <a:t>‹#›</a:t>
            </a:fld>
            <a:endParaRPr lang="en-US"/>
          </a:p>
        </p:txBody>
      </p:sp>
    </p:spTree>
    <p:extLst>
      <p:ext uri="{BB962C8B-B14F-4D97-AF65-F5344CB8AC3E}">
        <p14:creationId xmlns:p14="http://schemas.microsoft.com/office/powerpoint/2010/main" val="4155174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3</a:t>
            </a:fld>
            <a:endParaRPr lang="en-US"/>
          </a:p>
        </p:txBody>
      </p:sp>
    </p:spTree>
    <p:extLst>
      <p:ext uri="{BB962C8B-B14F-4D97-AF65-F5344CB8AC3E}">
        <p14:creationId xmlns:p14="http://schemas.microsoft.com/office/powerpoint/2010/main" val="281149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5</a:t>
            </a:fld>
            <a:endParaRPr lang="en-US"/>
          </a:p>
        </p:txBody>
      </p:sp>
    </p:spTree>
    <p:extLst>
      <p:ext uri="{BB962C8B-B14F-4D97-AF65-F5344CB8AC3E}">
        <p14:creationId xmlns:p14="http://schemas.microsoft.com/office/powerpoint/2010/main" val="2756298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15</a:t>
            </a:fld>
            <a:endParaRPr lang="en-US"/>
          </a:p>
        </p:txBody>
      </p:sp>
    </p:spTree>
    <p:extLst>
      <p:ext uri="{BB962C8B-B14F-4D97-AF65-F5344CB8AC3E}">
        <p14:creationId xmlns:p14="http://schemas.microsoft.com/office/powerpoint/2010/main" val="595694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18</a:t>
            </a:fld>
            <a:endParaRPr lang="en-US"/>
          </a:p>
        </p:txBody>
      </p:sp>
    </p:spTree>
    <p:extLst>
      <p:ext uri="{BB962C8B-B14F-4D97-AF65-F5344CB8AC3E}">
        <p14:creationId xmlns:p14="http://schemas.microsoft.com/office/powerpoint/2010/main" val="1490878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37</a:t>
            </a:fld>
            <a:endParaRPr lang="en-US"/>
          </a:p>
        </p:txBody>
      </p:sp>
    </p:spTree>
    <p:extLst>
      <p:ext uri="{BB962C8B-B14F-4D97-AF65-F5344CB8AC3E}">
        <p14:creationId xmlns:p14="http://schemas.microsoft.com/office/powerpoint/2010/main" val="2626151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99</a:t>
            </a:fld>
            <a:endParaRPr lang="en-US"/>
          </a:p>
        </p:txBody>
      </p:sp>
    </p:spTree>
    <p:extLst>
      <p:ext uri="{BB962C8B-B14F-4D97-AF65-F5344CB8AC3E}">
        <p14:creationId xmlns:p14="http://schemas.microsoft.com/office/powerpoint/2010/main" val="293244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29A9-0506-364F-850A-C4DD535678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5EE2A3-052E-BE4E-865A-EBC4597BE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AEA3A0-024C-2148-A62E-8B63B705BDF9}"/>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5" name="Footer Placeholder 4">
            <a:extLst>
              <a:ext uri="{FF2B5EF4-FFF2-40B4-BE49-F238E27FC236}">
                <a16:creationId xmlns:a16="http://schemas.microsoft.com/office/drawing/2014/main" id="{4B6AA36A-A751-044A-BBF9-81B3EE81D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BD1D5-B494-0C49-AE00-17A81C9CB867}"/>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1541766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4914-B70D-2E42-9FA4-6701780C16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F2474F-0890-FD40-A7FA-9512C290BBED}"/>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4" name="Footer Placeholder 3">
            <a:extLst>
              <a:ext uri="{FF2B5EF4-FFF2-40B4-BE49-F238E27FC236}">
                <a16:creationId xmlns:a16="http://schemas.microsoft.com/office/drawing/2014/main" id="{63D4CA45-DDF9-7E43-BFB2-2391996BAA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D37D1E-5C21-AF48-9A0E-DC8AE2250ACD}"/>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3008335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B08322-3C68-6845-AFF4-31D7549AC48E}"/>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3" name="Footer Placeholder 2">
            <a:extLst>
              <a:ext uri="{FF2B5EF4-FFF2-40B4-BE49-F238E27FC236}">
                <a16:creationId xmlns:a16="http://schemas.microsoft.com/office/drawing/2014/main" id="{C5E30B53-E780-244F-885F-02021F7A27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D16CB3-D8B4-4B45-A768-46F1066ED82C}"/>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383239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2FAA0-5624-8144-BAD5-67E19087F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6DAC5F-1807-E247-B026-31584C3142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932A16-ED95-CF4C-88C6-14D077EEF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6A2A9B-A0F2-6B4A-876A-7ED536CBD21D}"/>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6" name="Footer Placeholder 5">
            <a:extLst>
              <a:ext uri="{FF2B5EF4-FFF2-40B4-BE49-F238E27FC236}">
                <a16:creationId xmlns:a16="http://schemas.microsoft.com/office/drawing/2014/main" id="{2EE89730-D318-EA4A-9B88-FDD74569D2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16FB8A-F4A3-2345-95A7-FD12ABAAAFB2}"/>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4098699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94AFC-F257-C049-A944-03FF128DA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B2542A-816D-E746-85D3-82DC77540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BE720C-73A1-8446-9B26-9A3D9EF6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F1A381-D347-3F43-8C51-B22AF161A878}"/>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6" name="Footer Placeholder 5">
            <a:extLst>
              <a:ext uri="{FF2B5EF4-FFF2-40B4-BE49-F238E27FC236}">
                <a16:creationId xmlns:a16="http://schemas.microsoft.com/office/drawing/2014/main" id="{616825DC-E162-F44C-BE8D-80B739AED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F6704A-3338-9545-853E-B2CD2E4F795D}"/>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3396587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B7E3-5F21-BD4D-A377-C3ECFFD95F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0B35F8-8EF0-A745-9DC0-0A71DC62CD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7A1C7-B5B3-9948-B941-896CFD3F804D}"/>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5" name="Footer Placeholder 4">
            <a:extLst>
              <a:ext uri="{FF2B5EF4-FFF2-40B4-BE49-F238E27FC236}">
                <a16:creationId xmlns:a16="http://schemas.microsoft.com/office/drawing/2014/main" id="{13746695-FA4E-DD45-B0E1-28804FBEB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9CF25-3DBD-8F41-88A7-AB98EE3A80E4}"/>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3202167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A800B-70BA-BD4B-949C-866B7101F8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8979AB-838A-4743-BD54-1DBC8370712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55926-E0FC-6D49-BFF1-24A926DE65E5}"/>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5" name="Footer Placeholder 4">
            <a:extLst>
              <a:ext uri="{FF2B5EF4-FFF2-40B4-BE49-F238E27FC236}">
                <a16:creationId xmlns:a16="http://schemas.microsoft.com/office/drawing/2014/main" id="{14011F74-93D6-B449-A9A4-D45AD1B36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EE730-9F17-E946-9041-8272ACD3A4A6}"/>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2964815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D7FEBCF-5582-F842-8217-EDA77F2B36F9}"/>
              </a:ext>
            </a:extLst>
          </p:cNvPr>
          <p:cNvSpPr>
            <a:spLocks noGrp="1"/>
          </p:cNvSpPr>
          <p:nvPr>
            <p:ph type="sldNum" sz="quarter" idx="12"/>
          </p:nvPr>
        </p:nvSpPr>
        <p:spPr/>
        <p:txBody>
          <a:bodyPr/>
          <a:lstStyle/>
          <a:p>
            <a:fld id="{9E2E9FDE-0521-1849-87AE-45A8FC467E8F}" type="slidenum">
              <a:rPr lang="en-US" smtClean="0"/>
              <a:t>‹#›</a:t>
            </a:fld>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latin typeface="Microsoft YaHei" panose="020B0503020204020204" pitchFamily="34" charset="-122"/>
                <a:ea typeface="Microsoft YaHei"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388177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sp>
        <p:nvSpPr>
          <p:cNvPr id="9" name="矩形 6">
            <a:extLst>
              <a:ext uri="{FF2B5EF4-FFF2-40B4-BE49-F238E27FC236}">
                <a16:creationId xmlns:a16="http://schemas.microsoft.com/office/drawing/2014/main" id="{4905FC12-D31B-284D-A246-09678C9BD894}"/>
              </a:ext>
            </a:extLst>
          </p:cNvPr>
          <p:cNvSpPr/>
          <p:nvPr userDrawn="1"/>
        </p:nvSpPr>
        <p:spPr>
          <a:xfrm>
            <a:off x="-14288" y="502940"/>
            <a:ext cx="4052888" cy="984116"/>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D7FEBCF-5582-F842-8217-EDA77F2B36F9}"/>
              </a:ext>
            </a:extLst>
          </p:cNvPr>
          <p:cNvSpPr>
            <a:spLocks noGrp="1"/>
          </p:cNvSpPr>
          <p:nvPr>
            <p:ph type="sldNum" sz="quarter" idx="12"/>
          </p:nvPr>
        </p:nvSpPr>
        <p:spPr/>
        <p:txBody>
          <a:bodyPr/>
          <a:lstStyle/>
          <a:p>
            <a:fld id="{9E2E9FDE-0521-1849-87AE-45A8FC467E8F}" type="slidenum">
              <a:rPr lang="en-US" smtClean="0"/>
              <a:t>‹#›</a:t>
            </a:fld>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409122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sp>
        <p:nvSpPr>
          <p:cNvPr id="9" name="矩形 6">
            <a:extLst>
              <a:ext uri="{FF2B5EF4-FFF2-40B4-BE49-F238E27FC236}">
                <a16:creationId xmlns:a16="http://schemas.microsoft.com/office/drawing/2014/main" id="{4905FC12-D31B-284D-A246-09678C9BD894}"/>
              </a:ext>
            </a:extLst>
          </p:cNvPr>
          <p:cNvSpPr/>
          <p:nvPr userDrawn="1"/>
        </p:nvSpPr>
        <p:spPr>
          <a:xfrm>
            <a:off x="-14288" y="502940"/>
            <a:ext cx="5708506" cy="984116"/>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D7FEBCF-5582-F842-8217-EDA77F2B36F9}"/>
              </a:ext>
            </a:extLst>
          </p:cNvPr>
          <p:cNvSpPr>
            <a:spLocks noGrp="1"/>
          </p:cNvSpPr>
          <p:nvPr>
            <p:ph type="sldNum" sz="quarter" idx="12"/>
          </p:nvPr>
        </p:nvSpPr>
        <p:spPr/>
        <p:txBody>
          <a:bodyPr/>
          <a:lstStyle/>
          <a:p>
            <a:fld id="{9E2E9FDE-0521-1849-87AE-45A8FC467E8F}" type="slidenum">
              <a:rPr lang="en-US" smtClean="0"/>
              <a:t>‹#›</a:t>
            </a:fld>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356539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sp>
        <p:nvSpPr>
          <p:cNvPr id="9" name="矩形 6">
            <a:extLst>
              <a:ext uri="{FF2B5EF4-FFF2-40B4-BE49-F238E27FC236}">
                <a16:creationId xmlns:a16="http://schemas.microsoft.com/office/drawing/2014/main" id="{4905FC12-D31B-284D-A246-09678C9BD894}"/>
              </a:ext>
            </a:extLst>
          </p:cNvPr>
          <p:cNvSpPr/>
          <p:nvPr userDrawn="1"/>
        </p:nvSpPr>
        <p:spPr>
          <a:xfrm>
            <a:off x="-14288" y="502940"/>
            <a:ext cx="12192000" cy="984116"/>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D7FEBCF-5582-F842-8217-EDA77F2B36F9}"/>
              </a:ext>
            </a:extLst>
          </p:cNvPr>
          <p:cNvSpPr>
            <a:spLocks noGrp="1"/>
          </p:cNvSpPr>
          <p:nvPr>
            <p:ph type="sldNum" sz="quarter" idx="12"/>
          </p:nvPr>
        </p:nvSpPr>
        <p:spPr/>
        <p:txBody>
          <a:bodyPr/>
          <a:lstStyle/>
          <a:p>
            <a:fld id="{9E2E9FDE-0521-1849-87AE-45A8FC467E8F}" type="slidenum">
              <a:rPr lang="en-US" smtClean="0"/>
              <a:t>‹#›</a:t>
            </a:fld>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21129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矩形 6">
            <a:extLst>
              <a:ext uri="{FF2B5EF4-FFF2-40B4-BE49-F238E27FC236}">
                <a16:creationId xmlns:a16="http://schemas.microsoft.com/office/drawing/2014/main" id="{55A441AC-86E8-BD4A-BFF0-AC30A4DF69C7}"/>
              </a:ext>
            </a:extLst>
          </p:cNvPr>
          <p:cNvSpPr/>
          <p:nvPr userDrawn="1"/>
        </p:nvSpPr>
        <p:spPr>
          <a:xfrm>
            <a:off x="0" y="1690688"/>
            <a:ext cx="12192000" cy="3241530"/>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D7FEBCF-5582-F842-8217-EDA77F2B36F9}"/>
              </a:ext>
            </a:extLst>
          </p:cNvPr>
          <p:cNvSpPr>
            <a:spLocks noGrp="1"/>
          </p:cNvSpPr>
          <p:nvPr>
            <p:ph type="sldNum" sz="quarter" idx="12"/>
          </p:nvPr>
        </p:nvSpPr>
        <p:spPr/>
        <p:txBody>
          <a:bodyPr/>
          <a:lstStyle/>
          <a:p>
            <a:fld id="{9E2E9FDE-0521-1849-87AE-45A8FC467E8F}" type="slidenum">
              <a:rPr lang="en-US" smtClean="0"/>
              <a:t>‹#›</a:t>
            </a:fld>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a:xfrm>
            <a:off x="838200" y="2648671"/>
            <a:ext cx="10515600" cy="1325563"/>
          </a:xfrm>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314862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0C61-5B84-0244-B90D-F246A6F2B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B262E3-65E4-8B48-8B79-D763C6FC2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CF1BBF4-BECF-A141-ABCF-12913625B79F}"/>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5" name="Footer Placeholder 4">
            <a:extLst>
              <a:ext uri="{FF2B5EF4-FFF2-40B4-BE49-F238E27FC236}">
                <a16:creationId xmlns:a16="http://schemas.microsoft.com/office/drawing/2014/main" id="{BDD0AD05-923F-014B-874D-E3E9700B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20605-4B0D-6F43-BDFB-725ECA8EE64F}"/>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206562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D23DD-93ED-BC41-939F-3B5251D60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D857F1-DD40-F84D-B507-A18640F992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45DB4E-BE61-4244-83CE-68652976B6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934CFC-44B8-D446-B07C-15C2DA5D5EA5}"/>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6" name="Footer Placeholder 5">
            <a:extLst>
              <a:ext uri="{FF2B5EF4-FFF2-40B4-BE49-F238E27FC236}">
                <a16:creationId xmlns:a16="http://schemas.microsoft.com/office/drawing/2014/main" id="{009F5917-096A-6E4C-A9CC-42C7DFD115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0AAF7-2369-4C4E-87C8-944FCE9538EC}"/>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2741578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6B91-F298-2942-93AA-3FD6EA3A6E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C01E2F-E19F-784A-A832-08BE8D5EF7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4317F7-04D5-1946-9BF0-E481F39BBE0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66D8E-663E-5048-9DB4-033AF74D9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FF7567-5D97-4B48-B9D4-DF91A2A862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471A7A-B1F5-8D4E-B39A-31AF4B9861F5}"/>
              </a:ext>
            </a:extLst>
          </p:cNvPr>
          <p:cNvSpPr>
            <a:spLocks noGrp="1"/>
          </p:cNvSpPr>
          <p:nvPr>
            <p:ph type="dt" sz="half" idx="10"/>
          </p:nvPr>
        </p:nvSpPr>
        <p:spPr/>
        <p:txBody>
          <a:bodyPr/>
          <a:lstStyle/>
          <a:p>
            <a:fld id="{DD3220CB-1B36-6241-B9F6-CA12961E056A}" type="datetimeFigureOut">
              <a:rPr lang="en-US" smtClean="0"/>
              <a:t>4/26/20</a:t>
            </a:fld>
            <a:endParaRPr lang="en-US"/>
          </a:p>
        </p:txBody>
      </p:sp>
      <p:sp>
        <p:nvSpPr>
          <p:cNvPr id="8" name="Footer Placeholder 7">
            <a:extLst>
              <a:ext uri="{FF2B5EF4-FFF2-40B4-BE49-F238E27FC236}">
                <a16:creationId xmlns:a16="http://schemas.microsoft.com/office/drawing/2014/main" id="{CEF5DB55-1DEA-D04C-B00D-6E81963123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6B7CB5-04E9-0846-986B-E81AA476D36C}"/>
              </a:ext>
            </a:extLst>
          </p:cNvPr>
          <p:cNvSpPr>
            <a:spLocks noGrp="1"/>
          </p:cNvSpPr>
          <p:nvPr>
            <p:ph type="sldNum" sz="quarter" idx="12"/>
          </p:nvPr>
        </p:nvSpPr>
        <p:spPr/>
        <p:txBody>
          <a:bodyPr/>
          <a:lstStyle/>
          <a:p>
            <a:fld id="{9E2E9FDE-0521-1849-87AE-45A8FC467E8F}" type="slidenum">
              <a:rPr lang="en-US" smtClean="0"/>
              <a:t>‹#›</a:t>
            </a:fld>
            <a:endParaRPr lang="en-US"/>
          </a:p>
        </p:txBody>
      </p:sp>
    </p:spTree>
    <p:extLst>
      <p:ext uri="{BB962C8B-B14F-4D97-AF65-F5344CB8AC3E}">
        <p14:creationId xmlns:p14="http://schemas.microsoft.com/office/powerpoint/2010/main" val="776402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DB596-3CFC-6E41-9282-28F24DB06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02F7B8-D1B4-ED4A-BFFD-E008339A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ADB3B2-CC5D-3F49-B021-4E8B34727C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220CB-1B36-6241-B9F6-CA12961E056A}" type="datetimeFigureOut">
              <a:rPr lang="en-US" smtClean="0"/>
              <a:t>4/26/20</a:t>
            </a:fld>
            <a:endParaRPr lang="en-US"/>
          </a:p>
        </p:txBody>
      </p:sp>
      <p:sp>
        <p:nvSpPr>
          <p:cNvPr id="5" name="Footer Placeholder 4">
            <a:extLst>
              <a:ext uri="{FF2B5EF4-FFF2-40B4-BE49-F238E27FC236}">
                <a16:creationId xmlns:a16="http://schemas.microsoft.com/office/drawing/2014/main" id="{A97E4B53-A06E-FF4A-8B58-E7967E2CDA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A0B85-A4EA-6141-8274-9F6065088F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2E9FDE-0521-1849-87AE-45A8FC467E8F}" type="slidenum">
              <a:rPr lang="en-US" smtClean="0"/>
              <a:t>‹#›</a:t>
            </a:fld>
            <a:endParaRPr lang="en-US"/>
          </a:p>
        </p:txBody>
      </p:sp>
    </p:spTree>
    <p:extLst>
      <p:ext uri="{BB962C8B-B14F-4D97-AF65-F5344CB8AC3E}">
        <p14:creationId xmlns:p14="http://schemas.microsoft.com/office/powerpoint/2010/main" val="493279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63"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jp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emf"/><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 descr="图片包含 户外, 天空, 树, 水&#10;&#10;已生成极高可信度的说明">
            <a:extLst>
              <a:ext uri="{FF2B5EF4-FFF2-40B4-BE49-F238E27FC236}">
                <a16:creationId xmlns:a16="http://schemas.microsoft.com/office/drawing/2014/main" id="{681F5011-3F94-6947-A1FA-11F1F62F88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198493" cy="6858001"/>
          </a:xfrm>
          <a:prstGeom prst="rect">
            <a:avLst/>
          </a:prstGeom>
        </p:spPr>
      </p:pic>
      <p:sp>
        <p:nvSpPr>
          <p:cNvPr id="13" name="任意多边形 107">
            <a:extLst>
              <a:ext uri="{FF2B5EF4-FFF2-40B4-BE49-F238E27FC236}">
                <a16:creationId xmlns:a16="http://schemas.microsoft.com/office/drawing/2014/main" id="{F54669D1-38ED-2D40-9D2E-F48CE4702FE7}"/>
              </a:ext>
            </a:extLst>
          </p:cNvPr>
          <p:cNvSpPr/>
          <p:nvPr/>
        </p:nvSpPr>
        <p:spPr>
          <a:xfrm>
            <a:off x="0" y="0"/>
            <a:ext cx="8138160" cy="6858000"/>
          </a:xfrm>
          <a:custGeom>
            <a:avLst/>
            <a:gdLst>
              <a:gd name="connsiteX0" fmla="*/ 0 w 7899400"/>
              <a:gd name="connsiteY0" fmla="*/ 0 h 6858000"/>
              <a:gd name="connsiteX1" fmla="*/ 3409947 w 7899400"/>
              <a:gd name="connsiteY1" fmla="*/ 0 h 6858000"/>
              <a:gd name="connsiteX2" fmla="*/ 7899400 w 7899400"/>
              <a:gd name="connsiteY2" fmla="*/ 6858000 h 6858000"/>
              <a:gd name="connsiteX3" fmla="*/ 0 w 7899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99400" h="6858000">
                <a:moveTo>
                  <a:pt x="0" y="0"/>
                </a:moveTo>
                <a:lnTo>
                  <a:pt x="3409947" y="0"/>
                </a:lnTo>
                <a:lnTo>
                  <a:pt x="7899400" y="6858000"/>
                </a:lnTo>
                <a:lnTo>
                  <a:pt x="0" y="6858000"/>
                </a:lnTo>
                <a:close/>
              </a:path>
            </a:pathLst>
          </a:cu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等线" panose="020F0502020204030204"/>
              <a:ea typeface="等线" panose="02010600030101010101" pitchFamily="2" charset="-122"/>
            </a:endParaRPr>
          </a:p>
        </p:txBody>
      </p:sp>
      <p:sp>
        <p:nvSpPr>
          <p:cNvPr id="5" name="Rectangle 4">
            <a:extLst>
              <a:ext uri="{FF2B5EF4-FFF2-40B4-BE49-F238E27FC236}">
                <a16:creationId xmlns:a16="http://schemas.microsoft.com/office/drawing/2014/main" id="{D5A05202-B044-CF4D-9AEB-44DD317656B5}"/>
              </a:ext>
            </a:extLst>
          </p:cNvPr>
          <p:cNvSpPr/>
          <p:nvPr/>
        </p:nvSpPr>
        <p:spPr>
          <a:xfrm>
            <a:off x="-1" y="247415"/>
            <a:ext cx="7799387" cy="148994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6DD1-02EE-BD4F-9BAC-0C9335D8E912}"/>
              </a:ext>
            </a:extLst>
          </p:cNvPr>
          <p:cNvSpPr>
            <a:spLocks noGrp="1"/>
          </p:cNvSpPr>
          <p:nvPr>
            <p:ph type="ctrTitle"/>
          </p:nvPr>
        </p:nvSpPr>
        <p:spPr>
          <a:xfrm>
            <a:off x="195081" y="3626311"/>
            <a:ext cx="5617890" cy="1489946"/>
          </a:xfrm>
        </p:spPr>
        <p:txBody>
          <a:bodyPr>
            <a:normAutofit/>
          </a:bodyPr>
          <a:lstStyle/>
          <a:p>
            <a:r>
              <a:rPr lang="zh-CN" altLang="en-US" sz="3200" b="1" dirty="0">
                <a:solidFill>
                  <a:schemeClr val="bg1"/>
                </a:solidFill>
                <a:latin typeface="Microsoft YaHei" panose="020B0503020204020204" pitchFamily="34" charset="-122"/>
                <a:ea typeface="Microsoft YaHei" panose="020B0503020204020204" pitchFamily="34" charset="-122"/>
                <a:cs typeface="Kailasa" panose="02000500000000020004" pitchFamily="2" charset="0"/>
              </a:rPr>
              <a:t>面向复杂场景理解的视觉内容</a:t>
            </a:r>
            <a:br>
              <a:rPr lang="en-US" altLang="zh-CN" sz="3200" b="1" dirty="0">
                <a:solidFill>
                  <a:schemeClr val="bg1"/>
                </a:solidFill>
                <a:latin typeface="Microsoft YaHei" panose="020B0503020204020204" pitchFamily="34" charset="-122"/>
                <a:ea typeface="Microsoft YaHei" panose="020B0503020204020204" pitchFamily="34" charset="-122"/>
                <a:cs typeface="Kailasa" panose="02000500000000020004" pitchFamily="2" charset="0"/>
              </a:rPr>
            </a:br>
            <a:r>
              <a:rPr lang="zh-CN" altLang="en-US" sz="3200" b="1" dirty="0">
                <a:solidFill>
                  <a:schemeClr val="bg1"/>
                </a:solidFill>
                <a:latin typeface="Microsoft YaHei" panose="020B0503020204020204" pitchFamily="34" charset="-122"/>
                <a:ea typeface="Microsoft YaHei" panose="020B0503020204020204" pitchFamily="34" charset="-122"/>
                <a:cs typeface="Kailasa" panose="02000500000000020004" pitchFamily="2" charset="0"/>
              </a:rPr>
              <a:t>识别、检测与推理方法研究</a:t>
            </a:r>
            <a:br>
              <a:rPr lang="en-US" altLang="zh-CN" sz="3600" b="1" dirty="0">
                <a:solidFill>
                  <a:schemeClr val="bg1"/>
                </a:solidFill>
                <a:latin typeface="Kai" pitchFamily="2" charset="-122"/>
                <a:ea typeface="Kai" pitchFamily="2" charset="-122"/>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Visual Recognition, Detection, and Reasoning for </a:t>
            </a:r>
            <a:br>
              <a:rPr lang="en-US" sz="1800" b="1" dirty="0">
                <a:solidFill>
                  <a:schemeClr val="bg1"/>
                </a:solidFill>
                <a:latin typeface="Arial" panose="020B0604020202020204" pitchFamily="34" charset="0"/>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Complex Visual Scene Understanding</a:t>
            </a:r>
            <a:endParaRPr lang="en-US" sz="1800" dirty="0">
              <a:latin typeface="Kai" pitchFamily="2" charset="-122"/>
              <a:ea typeface="Kai" pitchFamily="2" charset="-122"/>
            </a:endParaRPr>
          </a:p>
        </p:txBody>
      </p:sp>
      <p:sp>
        <p:nvSpPr>
          <p:cNvPr id="8" name="TextBox 7">
            <a:extLst>
              <a:ext uri="{FF2B5EF4-FFF2-40B4-BE49-F238E27FC236}">
                <a16:creationId xmlns:a16="http://schemas.microsoft.com/office/drawing/2014/main" id="{89C70A29-6802-BF46-B4CC-511D5746D328}"/>
              </a:ext>
            </a:extLst>
          </p:cNvPr>
          <p:cNvSpPr txBox="1"/>
          <p:nvPr/>
        </p:nvSpPr>
        <p:spPr>
          <a:xfrm>
            <a:off x="195081" y="576889"/>
            <a:ext cx="7799388" cy="830997"/>
          </a:xfrm>
          <a:prstGeom prst="rect">
            <a:avLst/>
          </a:prstGeom>
          <a:noFill/>
        </p:spPr>
        <p:txBody>
          <a:bodyPr wrap="square" rtlCol="0">
            <a:spAutoFit/>
          </a:bodyPr>
          <a:lstStyle/>
          <a:p>
            <a:r>
              <a:rPr lang="zh-CN" altLang="en-US" sz="4800" dirty="0">
                <a:solidFill>
                  <a:schemeClr val="bg1"/>
                </a:solidFill>
                <a:latin typeface="Kai" pitchFamily="2" charset="-122"/>
                <a:ea typeface="Kai" pitchFamily="2" charset="-122"/>
              </a:rPr>
              <a:t>浙江大学博士学位论文答辩</a:t>
            </a:r>
            <a:endParaRPr lang="en-US" sz="4800" dirty="0">
              <a:solidFill>
                <a:schemeClr val="bg1"/>
              </a:solidFill>
              <a:latin typeface="Kai" pitchFamily="2" charset="-122"/>
              <a:ea typeface="Kai" pitchFamily="2" charset="-122"/>
            </a:endParaRPr>
          </a:p>
        </p:txBody>
      </p:sp>
      <p:pic>
        <p:nvPicPr>
          <p:cNvPr id="11" name="Picture 10">
            <a:extLst>
              <a:ext uri="{FF2B5EF4-FFF2-40B4-BE49-F238E27FC236}">
                <a16:creationId xmlns:a16="http://schemas.microsoft.com/office/drawing/2014/main" id="{76F8FA5F-95D4-6849-B52F-C5FF208C4DE3}"/>
              </a:ext>
            </a:extLst>
          </p:cNvPr>
          <p:cNvPicPr>
            <a:picLocks noChangeAspect="1"/>
          </p:cNvPicPr>
          <p:nvPr/>
        </p:nvPicPr>
        <p:blipFill>
          <a:blip r:embed="rId3">
            <a:grayscl/>
          </a:blip>
          <a:stretch>
            <a:fillRect/>
          </a:stretch>
        </p:blipFill>
        <p:spPr>
          <a:xfrm>
            <a:off x="10170520" y="185103"/>
            <a:ext cx="1874520" cy="1874520"/>
          </a:xfrm>
          <a:prstGeom prst="rect">
            <a:avLst/>
          </a:prstGeom>
        </p:spPr>
      </p:pic>
      <p:grpSp>
        <p:nvGrpSpPr>
          <p:cNvPr id="16" name="组合 111">
            <a:extLst>
              <a:ext uri="{FF2B5EF4-FFF2-40B4-BE49-F238E27FC236}">
                <a16:creationId xmlns:a16="http://schemas.microsoft.com/office/drawing/2014/main" id="{0F87EBB7-4162-F441-911E-8C5ABE1925CB}"/>
              </a:ext>
            </a:extLst>
          </p:cNvPr>
          <p:cNvGrpSpPr/>
          <p:nvPr/>
        </p:nvGrpSpPr>
        <p:grpSpPr>
          <a:xfrm>
            <a:off x="845928" y="5660541"/>
            <a:ext cx="2101553" cy="400110"/>
            <a:chOff x="3931035" y="5796391"/>
            <a:chExt cx="2101553" cy="400110"/>
          </a:xfrm>
        </p:grpSpPr>
        <p:sp>
          <p:nvSpPr>
            <p:cNvPr id="17" name="文本框 112">
              <a:extLst>
                <a:ext uri="{FF2B5EF4-FFF2-40B4-BE49-F238E27FC236}">
                  <a16:creationId xmlns:a16="http://schemas.microsoft.com/office/drawing/2014/main" id="{27515E3D-C0E5-C440-A06C-DD2F7A298029}"/>
                </a:ext>
              </a:extLst>
            </p:cNvPr>
            <p:cNvSpPr txBox="1"/>
            <p:nvPr/>
          </p:nvSpPr>
          <p:spPr>
            <a:xfrm>
              <a:off x="4175322" y="5796391"/>
              <a:ext cx="1857266" cy="400110"/>
            </a:xfrm>
            <a:prstGeom prst="rect">
              <a:avLst/>
            </a:prstGeom>
            <a:noFill/>
          </p:spPr>
          <p:txBody>
            <a:bodyPr wrap="square" rtlCol="0">
              <a:spAutoFit/>
            </a:bodyPr>
            <a:lstStyle/>
            <a:p>
              <a:pPr defTabSz="914377">
                <a:defRPr/>
              </a:pPr>
              <a:r>
                <a:rPr lang="zh-CN" altLang="en-US" sz="2000" dirty="0">
                  <a:solidFill>
                    <a:srgbClr val="FFFFFF"/>
                  </a:solidFill>
                  <a:latin typeface="微软雅黑" panose="020B0503020204020204" pitchFamily="34" charset="-122"/>
                  <a:ea typeface="微软雅黑" panose="020B0503020204020204" pitchFamily="34" charset="-122"/>
                </a:rPr>
                <a:t>姓名：陈隆</a:t>
              </a:r>
            </a:p>
          </p:txBody>
        </p:sp>
        <p:sp>
          <p:nvSpPr>
            <p:cNvPr id="18" name="Freeform 33">
              <a:extLst>
                <a:ext uri="{FF2B5EF4-FFF2-40B4-BE49-F238E27FC236}">
                  <a16:creationId xmlns:a16="http://schemas.microsoft.com/office/drawing/2014/main" id="{54648663-E6A3-BC43-A525-F5B4296EE894}"/>
                </a:ext>
              </a:extLst>
            </p:cNvPr>
            <p:cNvSpPr>
              <a:spLocks noEditPoints="1"/>
            </p:cNvSpPr>
            <p:nvPr/>
          </p:nvSpPr>
          <p:spPr bwMode="auto">
            <a:xfrm>
              <a:off x="3931035" y="5862868"/>
              <a:ext cx="227594" cy="299354"/>
            </a:xfrm>
            <a:custGeom>
              <a:avLst/>
              <a:gdLst>
                <a:gd name="T0" fmla="*/ 61057785 w 742"/>
                <a:gd name="T1" fmla="*/ 22927673 h 975"/>
                <a:gd name="T2" fmla="*/ 60958741 w 742"/>
                <a:gd name="T3" fmla="*/ 24912858 h 975"/>
                <a:gd name="T4" fmla="*/ 61255243 w 742"/>
                <a:gd name="T5" fmla="*/ 26997192 h 975"/>
                <a:gd name="T6" fmla="*/ 57698473 w 742"/>
                <a:gd name="T7" fmla="*/ 35235379 h 975"/>
                <a:gd name="T8" fmla="*/ 58982897 w 742"/>
                <a:gd name="T9" fmla="*/ 26103906 h 975"/>
                <a:gd name="T10" fmla="*/ 58785439 w 742"/>
                <a:gd name="T11" fmla="*/ 23820959 h 975"/>
                <a:gd name="T12" fmla="*/ 59279400 w 742"/>
                <a:gd name="T13" fmla="*/ 22431613 h 975"/>
                <a:gd name="T14" fmla="*/ 59872090 w 742"/>
                <a:gd name="T15" fmla="*/ 9230622 h 975"/>
                <a:gd name="T16" fmla="*/ 60662553 w 742"/>
                <a:gd name="T17" fmla="*/ 11314956 h 975"/>
                <a:gd name="T18" fmla="*/ 66985630 w 742"/>
                <a:gd name="T19" fmla="*/ 16575522 h 975"/>
                <a:gd name="T20" fmla="*/ 60662553 w 742"/>
                <a:gd name="T21" fmla="*/ 22431613 h 975"/>
                <a:gd name="T22" fmla="*/ 41890780 w 742"/>
                <a:gd name="T23" fmla="*/ 396911 h 975"/>
                <a:gd name="T24" fmla="*/ 58587666 w 742"/>
                <a:gd name="T25" fmla="*/ 10024759 h 975"/>
                <a:gd name="T26" fmla="*/ 50881435 w 742"/>
                <a:gd name="T27" fmla="*/ 18362094 h 975"/>
                <a:gd name="T28" fmla="*/ 21439351 w 742"/>
                <a:gd name="T29" fmla="*/ 23225435 h 975"/>
                <a:gd name="T30" fmla="*/ 30430006 w 742"/>
                <a:gd name="T31" fmla="*/ 9726997 h 975"/>
                <a:gd name="T32" fmla="*/ 48115128 w 742"/>
                <a:gd name="T33" fmla="*/ 11513569 h 975"/>
                <a:gd name="T34" fmla="*/ 29837316 w 742"/>
                <a:gd name="T35" fmla="*/ 8932860 h 975"/>
                <a:gd name="T36" fmla="*/ 5631658 w 742"/>
                <a:gd name="T37" fmla="*/ 6352151 h 975"/>
                <a:gd name="T38" fmla="*/ 26181816 w 742"/>
                <a:gd name="T39" fmla="*/ 29379288 h 975"/>
                <a:gd name="T40" fmla="*/ 44953589 w 742"/>
                <a:gd name="T41" fmla="*/ 25706995 h 975"/>
                <a:gd name="T42" fmla="*/ 46830704 w 742"/>
                <a:gd name="T43" fmla="*/ 26898043 h 975"/>
                <a:gd name="T44" fmla="*/ 47324665 w 742"/>
                <a:gd name="T45" fmla="*/ 31165860 h 975"/>
                <a:gd name="T46" fmla="*/ 48510359 w 742"/>
                <a:gd name="T47" fmla="*/ 30967562 h 975"/>
                <a:gd name="T48" fmla="*/ 51078893 w 742"/>
                <a:gd name="T49" fmla="*/ 35433992 h 975"/>
                <a:gd name="T50" fmla="*/ 48115128 w 742"/>
                <a:gd name="T51" fmla="*/ 41488380 h 975"/>
                <a:gd name="T52" fmla="*/ 32900125 w 742"/>
                <a:gd name="T53" fmla="*/ 51810901 h 975"/>
                <a:gd name="T54" fmla="*/ 24798348 w 742"/>
                <a:gd name="T55" fmla="*/ 41091469 h 975"/>
                <a:gd name="T56" fmla="*/ 23612968 w 742"/>
                <a:gd name="T57" fmla="*/ 29776514 h 975"/>
                <a:gd name="T58" fmla="*/ 25984043 w 742"/>
                <a:gd name="T59" fmla="*/ 31860848 h 975"/>
                <a:gd name="T60" fmla="*/ 52066815 w 742"/>
                <a:gd name="T61" fmla="*/ 24615096 h 975"/>
                <a:gd name="T62" fmla="*/ 53351240 w 742"/>
                <a:gd name="T63" fmla="*/ 35731754 h 975"/>
                <a:gd name="T64" fmla="*/ 41693007 w 742"/>
                <a:gd name="T65" fmla="*/ 53796086 h 975"/>
                <a:gd name="T66" fmla="*/ 23217736 w 742"/>
                <a:gd name="T67" fmla="*/ 43175803 h 975"/>
                <a:gd name="T68" fmla="*/ 21142849 w 742"/>
                <a:gd name="T69" fmla="*/ 28585466 h 975"/>
                <a:gd name="T70" fmla="*/ 52066815 w 742"/>
                <a:gd name="T71" fmla="*/ 24615096 h 975"/>
                <a:gd name="T72" fmla="*/ 3853273 w 742"/>
                <a:gd name="T73" fmla="*/ 66004327 h 975"/>
                <a:gd name="T74" fmla="*/ 33394086 w 742"/>
                <a:gd name="T75" fmla="*/ 71364043 h 975"/>
                <a:gd name="T76" fmla="*/ 31615701 w 742"/>
                <a:gd name="T77" fmla="*/ 59056653 h 975"/>
                <a:gd name="T78" fmla="*/ 41890780 w 742"/>
                <a:gd name="T79" fmla="*/ 57170617 h 975"/>
                <a:gd name="T80" fmla="*/ 39124473 w 742"/>
                <a:gd name="T81" fmla="*/ 63919993 h 975"/>
                <a:gd name="T82" fmla="*/ 48609089 w 742"/>
                <a:gd name="T83" fmla="*/ 54887670 h 975"/>
                <a:gd name="T84" fmla="*/ 73308708 w 742"/>
                <a:gd name="T85" fmla="*/ 72455942 h 9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2" h="975">
                  <a:moveTo>
                    <a:pt x="614" y="226"/>
                  </a:moveTo>
                  <a:cubicBezTo>
                    <a:pt x="617" y="226"/>
                    <a:pt x="618" y="228"/>
                    <a:pt x="618" y="231"/>
                  </a:cubicBezTo>
                  <a:lnTo>
                    <a:pt x="619" y="241"/>
                  </a:lnTo>
                  <a:cubicBezTo>
                    <a:pt x="619" y="247"/>
                    <a:pt x="616" y="247"/>
                    <a:pt x="617" y="251"/>
                  </a:cubicBezTo>
                  <a:lnTo>
                    <a:pt x="617" y="263"/>
                  </a:lnTo>
                  <a:cubicBezTo>
                    <a:pt x="617" y="267"/>
                    <a:pt x="620" y="268"/>
                    <a:pt x="620" y="272"/>
                  </a:cubicBezTo>
                  <a:lnTo>
                    <a:pt x="630" y="355"/>
                  </a:lnTo>
                  <a:cubicBezTo>
                    <a:pt x="625" y="365"/>
                    <a:pt x="589" y="365"/>
                    <a:pt x="584" y="355"/>
                  </a:cubicBezTo>
                  <a:lnTo>
                    <a:pt x="594" y="272"/>
                  </a:lnTo>
                  <a:cubicBezTo>
                    <a:pt x="594" y="268"/>
                    <a:pt x="596" y="266"/>
                    <a:pt x="597" y="263"/>
                  </a:cubicBezTo>
                  <a:lnTo>
                    <a:pt x="597" y="251"/>
                  </a:lnTo>
                  <a:cubicBezTo>
                    <a:pt x="597" y="247"/>
                    <a:pt x="595" y="246"/>
                    <a:pt x="595" y="240"/>
                  </a:cubicBezTo>
                  <a:lnTo>
                    <a:pt x="596" y="231"/>
                  </a:lnTo>
                  <a:cubicBezTo>
                    <a:pt x="596" y="228"/>
                    <a:pt x="597" y="226"/>
                    <a:pt x="600" y="226"/>
                  </a:cubicBezTo>
                  <a:lnTo>
                    <a:pt x="600" y="93"/>
                  </a:lnTo>
                  <a:lnTo>
                    <a:pt x="606" y="93"/>
                  </a:lnTo>
                  <a:cubicBezTo>
                    <a:pt x="610" y="93"/>
                    <a:pt x="614" y="96"/>
                    <a:pt x="614" y="100"/>
                  </a:cubicBezTo>
                  <a:lnTo>
                    <a:pt x="614" y="114"/>
                  </a:lnTo>
                  <a:lnTo>
                    <a:pt x="680" y="157"/>
                  </a:lnTo>
                  <a:cubicBezTo>
                    <a:pt x="685" y="160"/>
                    <a:pt x="684" y="166"/>
                    <a:pt x="678" y="167"/>
                  </a:cubicBezTo>
                  <a:lnTo>
                    <a:pt x="614" y="174"/>
                  </a:lnTo>
                  <a:lnTo>
                    <a:pt x="614" y="226"/>
                  </a:lnTo>
                  <a:close/>
                  <a:moveTo>
                    <a:pt x="60" y="54"/>
                  </a:moveTo>
                  <a:lnTo>
                    <a:pt x="424" y="4"/>
                  </a:lnTo>
                  <a:cubicBezTo>
                    <a:pt x="439" y="2"/>
                    <a:pt x="444" y="0"/>
                    <a:pt x="459" y="10"/>
                  </a:cubicBezTo>
                  <a:lnTo>
                    <a:pt x="593" y="101"/>
                  </a:lnTo>
                  <a:lnTo>
                    <a:pt x="593" y="177"/>
                  </a:lnTo>
                  <a:lnTo>
                    <a:pt x="515" y="185"/>
                  </a:lnTo>
                  <a:lnTo>
                    <a:pt x="526" y="234"/>
                  </a:lnTo>
                  <a:cubicBezTo>
                    <a:pt x="424" y="210"/>
                    <a:pt x="319" y="210"/>
                    <a:pt x="217" y="234"/>
                  </a:cubicBezTo>
                  <a:lnTo>
                    <a:pt x="237" y="144"/>
                  </a:lnTo>
                  <a:cubicBezTo>
                    <a:pt x="245" y="112"/>
                    <a:pt x="275" y="103"/>
                    <a:pt x="308" y="98"/>
                  </a:cubicBezTo>
                  <a:cubicBezTo>
                    <a:pt x="350" y="93"/>
                    <a:pt x="393" y="93"/>
                    <a:pt x="435" y="98"/>
                  </a:cubicBezTo>
                  <a:cubicBezTo>
                    <a:pt x="455" y="101"/>
                    <a:pt x="474" y="106"/>
                    <a:pt x="487" y="116"/>
                  </a:cubicBezTo>
                  <a:cubicBezTo>
                    <a:pt x="471" y="99"/>
                    <a:pt x="455" y="94"/>
                    <a:pt x="426" y="91"/>
                  </a:cubicBezTo>
                  <a:cubicBezTo>
                    <a:pt x="382" y="85"/>
                    <a:pt x="347" y="84"/>
                    <a:pt x="302" y="90"/>
                  </a:cubicBezTo>
                  <a:cubicBezTo>
                    <a:pt x="236" y="98"/>
                    <a:pt x="228" y="123"/>
                    <a:pt x="217" y="168"/>
                  </a:cubicBezTo>
                  <a:lnTo>
                    <a:pt x="57" y="64"/>
                  </a:lnTo>
                  <a:cubicBezTo>
                    <a:pt x="51" y="60"/>
                    <a:pt x="52" y="55"/>
                    <a:pt x="60" y="54"/>
                  </a:cubicBezTo>
                  <a:close/>
                  <a:moveTo>
                    <a:pt x="265" y="296"/>
                  </a:moveTo>
                  <a:cubicBezTo>
                    <a:pt x="265" y="284"/>
                    <a:pt x="269" y="284"/>
                    <a:pt x="279" y="287"/>
                  </a:cubicBezTo>
                  <a:cubicBezTo>
                    <a:pt x="306" y="294"/>
                    <a:pt x="427" y="272"/>
                    <a:pt x="455" y="259"/>
                  </a:cubicBezTo>
                  <a:cubicBezTo>
                    <a:pt x="460" y="257"/>
                    <a:pt x="465" y="255"/>
                    <a:pt x="469" y="261"/>
                  </a:cubicBezTo>
                  <a:cubicBezTo>
                    <a:pt x="472" y="263"/>
                    <a:pt x="473" y="267"/>
                    <a:pt x="474" y="271"/>
                  </a:cubicBezTo>
                  <a:cubicBezTo>
                    <a:pt x="477" y="282"/>
                    <a:pt x="477" y="297"/>
                    <a:pt x="478" y="308"/>
                  </a:cubicBezTo>
                  <a:cubicBezTo>
                    <a:pt x="478" y="310"/>
                    <a:pt x="479" y="313"/>
                    <a:pt x="479" y="314"/>
                  </a:cubicBezTo>
                  <a:cubicBezTo>
                    <a:pt x="480" y="322"/>
                    <a:pt x="482" y="323"/>
                    <a:pt x="485" y="321"/>
                  </a:cubicBezTo>
                  <a:cubicBezTo>
                    <a:pt x="488" y="319"/>
                    <a:pt x="489" y="316"/>
                    <a:pt x="491" y="312"/>
                  </a:cubicBezTo>
                  <a:cubicBezTo>
                    <a:pt x="495" y="304"/>
                    <a:pt x="499" y="300"/>
                    <a:pt x="504" y="300"/>
                  </a:cubicBezTo>
                  <a:cubicBezTo>
                    <a:pt x="514" y="300"/>
                    <a:pt x="520" y="325"/>
                    <a:pt x="517" y="357"/>
                  </a:cubicBezTo>
                  <a:cubicBezTo>
                    <a:pt x="513" y="389"/>
                    <a:pt x="502" y="414"/>
                    <a:pt x="492" y="414"/>
                  </a:cubicBezTo>
                  <a:cubicBezTo>
                    <a:pt x="489" y="414"/>
                    <a:pt x="488" y="415"/>
                    <a:pt x="487" y="418"/>
                  </a:cubicBezTo>
                  <a:cubicBezTo>
                    <a:pt x="478" y="463"/>
                    <a:pt x="448" y="501"/>
                    <a:pt x="413" y="521"/>
                  </a:cubicBezTo>
                  <a:cubicBezTo>
                    <a:pt x="383" y="538"/>
                    <a:pt x="365" y="538"/>
                    <a:pt x="333" y="522"/>
                  </a:cubicBezTo>
                  <a:cubicBezTo>
                    <a:pt x="296" y="504"/>
                    <a:pt x="265" y="464"/>
                    <a:pt x="256" y="418"/>
                  </a:cubicBezTo>
                  <a:cubicBezTo>
                    <a:pt x="255" y="415"/>
                    <a:pt x="254" y="414"/>
                    <a:pt x="251" y="414"/>
                  </a:cubicBezTo>
                  <a:cubicBezTo>
                    <a:pt x="241" y="414"/>
                    <a:pt x="230" y="389"/>
                    <a:pt x="226" y="357"/>
                  </a:cubicBezTo>
                  <a:cubicBezTo>
                    <a:pt x="223" y="325"/>
                    <a:pt x="229" y="300"/>
                    <a:pt x="239" y="300"/>
                  </a:cubicBezTo>
                  <a:cubicBezTo>
                    <a:pt x="244" y="300"/>
                    <a:pt x="249" y="306"/>
                    <a:pt x="254" y="316"/>
                  </a:cubicBezTo>
                  <a:cubicBezTo>
                    <a:pt x="256" y="320"/>
                    <a:pt x="261" y="326"/>
                    <a:pt x="263" y="321"/>
                  </a:cubicBezTo>
                  <a:cubicBezTo>
                    <a:pt x="265" y="318"/>
                    <a:pt x="265" y="300"/>
                    <a:pt x="265" y="296"/>
                  </a:cubicBezTo>
                  <a:close/>
                  <a:moveTo>
                    <a:pt x="527" y="248"/>
                  </a:moveTo>
                  <a:cubicBezTo>
                    <a:pt x="529" y="261"/>
                    <a:pt x="529" y="275"/>
                    <a:pt x="529" y="288"/>
                  </a:cubicBezTo>
                  <a:cubicBezTo>
                    <a:pt x="542" y="306"/>
                    <a:pt x="542" y="340"/>
                    <a:pt x="540" y="360"/>
                  </a:cubicBezTo>
                  <a:cubicBezTo>
                    <a:pt x="538" y="382"/>
                    <a:pt x="530" y="422"/>
                    <a:pt x="508" y="435"/>
                  </a:cubicBezTo>
                  <a:cubicBezTo>
                    <a:pt x="498" y="478"/>
                    <a:pt x="463" y="518"/>
                    <a:pt x="422" y="542"/>
                  </a:cubicBezTo>
                  <a:cubicBezTo>
                    <a:pt x="391" y="561"/>
                    <a:pt x="356" y="563"/>
                    <a:pt x="323" y="544"/>
                  </a:cubicBezTo>
                  <a:cubicBezTo>
                    <a:pt x="281" y="521"/>
                    <a:pt x="246" y="479"/>
                    <a:pt x="235" y="435"/>
                  </a:cubicBezTo>
                  <a:cubicBezTo>
                    <a:pt x="213" y="422"/>
                    <a:pt x="205" y="382"/>
                    <a:pt x="203" y="360"/>
                  </a:cubicBezTo>
                  <a:cubicBezTo>
                    <a:pt x="201" y="340"/>
                    <a:pt x="201" y="306"/>
                    <a:pt x="214" y="288"/>
                  </a:cubicBezTo>
                  <a:cubicBezTo>
                    <a:pt x="214" y="275"/>
                    <a:pt x="214" y="262"/>
                    <a:pt x="215" y="248"/>
                  </a:cubicBezTo>
                  <a:cubicBezTo>
                    <a:pt x="318" y="224"/>
                    <a:pt x="424" y="224"/>
                    <a:pt x="527" y="248"/>
                  </a:cubicBezTo>
                  <a:close/>
                  <a:moveTo>
                    <a:pt x="0" y="730"/>
                  </a:moveTo>
                  <a:cubicBezTo>
                    <a:pt x="10" y="707"/>
                    <a:pt x="23" y="686"/>
                    <a:pt x="39" y="665"/>
                  </a:cubicBezTo>
                  <a:cubicBezTo>
                    <a:pt x="112" y="573"/>
                    <a:pt x="186" y="603"/>
                    <a:pt x="252" y="554"/>
                  </a:cubicBezTo>
                  <a:cubicBezTo>
                    <a:pt x="276" y="615"/>
                    <a:pt x="294" y="664"/>
                    <a:pt x="338" y="719"/>
                  </a:cubicBezTo>
                  <a:lnTo>
                    <a:pt x="347" y="644"/>
                  </a:lnTo>
                  <a:lnTo>
                    <a:pt x="320" y="595"/>
                  </a:lnTo>
                  <a:cubicBezTo>
                    <a:pt x="317" y="590"/>
                    <a:pt x="316" y="581"/>
                    <a:pt x="319" y="576"/>
                  </a:cubicBezTo>
                  <a:cubicBezTo>
                    <a:pt x="346" y="589"/>
                    <a:pt x="397" y="589"/>
                    <a:pt x="424" y="576"/>
                  </a:cubicBezTo>
                  <a:cubicBezTo>
                    <a:pt x="426" y="582"/>
                    <a:pt x="426" y="589"/>
                    <a:pt x="424" y="594"/>
                  </a:cubicBezTo>
                  <a:lnTo>
                    <a:pt x="396" y="644"/>
                  </a:lnTo>
                  <a:lnTo>
                    <a:pt x="405" y="719"/>
                  </a:lnTo>
                  <a:cubicBezTo>
                    <a:pt x="449" y="664"/>
                    <a:pt x="467" y="615"/>
                    <a:pt x="492" y="553"/>
                  </a:cubicBezTo>
                  <a:cubicBezTo>
                    <a:pt x="554" y="598"/>
                    <a:pt x="632" y="574"/>
                    <a:pt x="704" y="665"/>
                  </a:cubicBezTo>
                  <a:cubicBezTo>
                    <a:pt x="720" y="686"/>
                    <a:pt x="733" y="707"/>
                    <a:pt x="742" y="730"/>
                  </a:cubicBezTo>
                  <a:cubicBezTo>
                    <a:pt x="524" y="971"/>
                    <a:pt x="219" y="975"/>
                    <a:pt x="0" y="730"/>
                  </a:cubicBezTo>
                  <a:close/>
                </a:path>
              </a:pathLst>
            </a:custGeom>
            <a:solidFill>
              <a:srgbClr val="FFFFFF"/>
            </a:solidFill>
            <a:ln>
              <a:noFill/>
            </a:ln>
          </p:spPr>
          <p:txBody>
            <a:bodyPr/>
            <a:lstStyle/>
            <a:p>
              <a:pPr defTabSz="914377">
                <a:defRPr/>
              </a:pPr>
              <a:endParaRPr lang="zh-CN" altLang="en-US">
                <a:solidFill>
                  <a:prstClr val="black"/>
                </a:solidFill>
                <a:latin typeface="等线" panose="020F0502020204030204"/>
                <a:ea typeface="等线" panose="02010600030101010101" pitchFamily="2" charset="-122"/>
              </a:endParaRPr>
            </a:p>
          </p:txBody>
        </p:sp>
      </p:grpSp>
      <p:grpSp>
        <p:nvGrpSpPr>
          <p:cNvPr id="19" name="组合 114">
            <a:extLst>
              <a:ext uri="{FF2B5EF4-FFF2-40B4-BE49-F238E27FC236}">
                <a16:creationId xmlns:a16="http://schemas.microsoft.com/office/drawing/2014/main" id="{B5111D37-0CA4-654C-B8D0-EB9C9B7092E0}"/>
              </a:ext>
            </a:extLst>
          </p:cNvPr>
          <p:cNvGrpSpPr/>
          <p:nvPr/>
        </p:nvGrpSpPr>
        <p:grpSpPr>
          <a:xfrm>
            <a:off x="3409801" y="5647741"/>
            <a:ext cx="3117459" cy="400110"/>
            <a:chOff x="6619368" y="5796391"/>
            <a:chExt cx="3117459" cy="400110"/>
          </a:xfrm>
        </p:grpSpPr>
        <p:sp>
          <p:nvSpPr>
            <p:cNvPr id="20" name="文本框 115">
              <a:extLst>
                <a:ext uri="{FF2B5EF4-FFF2-40B4-BE49-F238E27FC236}">
                  <a16:creationId xmlns:a16="http://schemas.microsoft.com/office/drawing/2014/main" id="{98995AA1-0FB7-3E45-8CFB-903AA351D041}"/>
                </a:ext>
              </a:extLst>
            </p:cNvPr>
            <p:cNvSpPr txBox="1"/>
            <p:nvPr/>
          </p:nvSpPr>
          <p:spPr>
            <a:xfrm>
              <a:off x="6867721" y="5796391"/>
              <a:ext cx="2869106" cy="400110"/>
            </a:xfrm>
            <a:prstGeom prst="rect">
              <a:avLst/>
            </a:prstGeom>
            <a:noFill/>
          </p:spPr>
          <p:txBody>
            <a:bodyPr wrap="square" rtlCol="0">
              <a:spAutoFit/>
            </a:bodyPr>
            <a:lstStyle/>
            <a:p>
              <a:pPr defTabSz="914377">
                <a:defRPr/>
              </a:pPr>
              <a:r>
                <a:rPr lang="zh-CN" altLang="en-US" sz="2000" dirty="0">
                  <a:solidFill>
                    <a:srgbClr val="FFFFFF"/>
                  </a:solidFill>
                  <a:latin typeface="微软雅黑" panose="020B0503020204020204" pitchFamily="34" charset="-122"/>
                  <a:ea typeface="微软雅黑" panose="020B0503020204020204" pitchFamily="34" charset="-122"/>
                </a:rPr>
                <a:t>导师：肖俊</a:t>
              </a:r>
            </a:p>
          </p:txBody>
        </p:sp>
        <p:grpSp>
          <p:nvGrpSpPr>
            <p:cNvPr id="21" name="Group 9">
              <a:extLst>
                <a:ext uri="{FF2B5EF4-FFF2-40B4-BE49-F238E27FC236}">
                  <a16:creationId xmlns:a16="http://schemas.microsoft.com/office/drawing/2014/main" id="{04A94B4F-3DCC-EA42-8E0D-64D24BDAFAD2}"/>
                </a:ext>
              </a:extLst>
            </p:cNvPr>
            <p:cNvGrpSpPr>
              <a:grpSpLocks noChangeAspect="1"/>
            </p:cNvGrpSpPr>
            <p:nvPr/>
          </p:nvGrpSpPr>
          <p:grpSpPr bwMode="auto">
            <a:xfrm>
              <a:off x="6619368" y="5867983"/>
              <a:ext cx="256195" cy="267598"/>
              <a:chOff x="2419" y="3107"/>
              <a:chExt cx="1685" cy="1760"/>
            </a:xfrm>
            <a:solidFill>
              <a:srgbClr val="FFFFFF"/>
            </a:solidFill>
          </p:grpSpPr>
          <p:sp>
            <p:nvSpPr>
              <p:cNvPr id="22" name="Freeform 10">
                <a:extLst>
                  <a:ext uri="{FF2B5EF4-FFF2-40B4-BE49-F238E27FC236}">
                    <a16:creationId xmlns:a16="http://schemas.microsoft.com/office/drawing/2014/main" id="{3A744335-FB7C-B14B-92DA-B860538C3848}"/>
                  </a:ext>
                </a:extLst>
              </p:cNvPr>
              <p:cNvSpPr>
                <a:spLocks noEditPoints="1"/>
              </p:cNvSpPr>
              <p:nvPr/>
            </p:nvSpPr>
            <p:spPr bwMode="auto">
              <a:xfrm>
                <a:off x="2733" y="3107"/>
                <a:ext cx="1071" cy="1688"/>
              </a:xfrm>
              <a:custGeom>
                <a:avLst/>
                <a:gdLst>
                  <a:gd name="T0" fmla="*/ 1713 w 1784"/>
                  <a:gd name="T1" fmla="*/ 740 h 2818"/>
                  <a:gd name="T2" fmla="*/ 1296 w 1784"/>
                  <a:gd name="T3" fmla="*/ 167 h 2818"/>
                  <a:gd name="T4" fmla="*/ 499 w 1784"/>
                  <a:gd name="T5" fmla="*/ 215 h 2818"/>
                  <a:gd name="T6" fmla="*/ 154 w 1784"/>
                  <a:gd name="T7" fmla="*/ 442 h 2818"/>
                  <a:gd name="T8" fmla="*/ 35 w 1784"/>
                  <a:gd name="T9" fmla="*/ 1278 h 2818"/>
                  <a:gd name="T10" fmla="*/ 118 w 1784"/>
                  <a:gd name="T11" fmla="*/ 1851 h 2818"/>
                  <a:gd name="T12" fmla="*/ 475 w 1784"/>
                  <a:gd name="T13" fmla="*/ 1887 h 2818"/>
                  <a:gd name="T14" fmla="*/ 880 w 1784"/>
                  <a:gd name="T15" fmla="*/ 2042 h 2818"/>
                  <a:gd name="T16" fmla="*/ 1320 w 1784"/>
                  <a:gd name="T17" fmla="*/ 1875 h 2818"/>
                  <a:gd name="T18" fmla="*/ 1665 w 1784"/>
                  <a:gd name="T19" fmla="*/ 1839 h 2818"/>
                  <a:gd name="T20" fmla="*/ 1724 w 1784"/>
                  <a:gd name="T21" fmla="*/ 1409 h 2818"/>
                  <a:gd name="T22" fmla="*/ 1713 w 1784"/>
                  <a:gd name="T23" fmla="*/ 740 h 2818"/>
                  <a:gd name="T24" fmla="*/ 1451 w 1784"/>
                  <a:gd name="T25" fmla="*/ 1397 h 2818"/>
                  <a:gd name="T26" fmla="*/ 880 w 1784"/>
                  <a:gd name="T27" fmla="*/ 1923 h 2818"/>
                  <a:gd name="T28" fmla="*/ 250 w 1784"/>
                  <a:gd name="T29" fmla="*/ 1003 h 2818"/>
                  <a:gd name="T30" fmla="*/ 547 w 1784"/>
                  <a:gd name="T31" fmla="*/ 728 h 2818"/>
                  <a:gd name="T32" fmla="*/ 773 w 1784"/>
                  <a:gd name="T33" fmla="*/ 908 h 2818"/>
                  <a:gd name="T34" fmla="*/ 1177 w 1784"/>
                  <a:gd name="T35" fmla="*/ 1218 h 2818"/>
                  <a:gd name="T36" fmla="*/ 1106 w 1784"/>
                  <a:gd name="T37" fmla="*/ 1003 h 2818"/>
                  <a:gd name="T38" fmla="*/ 1368 w 1784"/>
                  <a:gd name="T39" fmla="*/ 1111 h 2818"/>
                  <a:gd name="T40" fmla="*/ 1451 w 1784"/>
                  <a:gd name="T41" fmla="*/ 1397 h 2818"/>
                  <a:gd name="T42" fmla="*/ 1047 w 1784"/>
                  <a:gd name="T43" fmla="*/ 2818 h 2818"/>
                  <a:gd name="T44" fmla="*/ 1150 w 1784"/>
                  <a:gd name="T45" fmla="*/ 2337 h 2818"/>
                  <a:gd name="T46" fmla="*/ 875 w 1784"/>
                  <a:gd name="T47" fmla="*/ 2410 h 2818"/>
                  <a:gd name="T48" fmla="*/ 586 w 1784"/>
                  <a:gd name="T49" fmla="*/ 2316 h 2818"/>
                  <a:gd name="T50" fmla="*/ 728 w 1784"/>
                  <a:gd name="T51" fmla="*/ 2818 h 2818"/>
                  <a:gd name="T52" fmla="*/ 1047 w 1784"/>
                  <a:gd name="T53" fmla="*/ 2818 h 2818"/>
                  <a:gd name="T54" fmla="*/ 1047 w 1784"/>
                  <a:gd name="T55" fmla="*/ 2818 h 2818"/>
                  <a:gd name="T56" fmla="*/ 1047 w 1784"/>
                  <a:gd name="T57" fmla="*/ 2818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4" h="2818">
                    <a:moveTo>
                      <a:pt x="1713" y="740"/>
                    </a:moveTo>
                    <a:cubicBezTo>
                      <a:pt x="1641" y="525"/>
                      <a:pt x="1487" y="274"/>
                      <a:pt x="1296" y="167"/>
                    </a:cubicBezTo>
                    <a:cubicBezTo>
                      <a:pt x="1106" y="60"/>
                      <a:pt x="737" y="0"/>
                      <a:pt x="499" y="215"/>
                    </a:cubicBezTo>
                    <a:cubicBezTo>
                      <a:pt x="499" y="215"/>
                      <a:pt x="261" y="263"/>
                      <a:pt x="154" y="442"/>
                    </a:cubicBezTo>
                    <a:cubicBezTo>
                      <a:pt x="47" y="621"/>
                      <a:pt x="0" y="884"/>
                      <a:pt x="35" y="1278"/>
                    </a:cubicBezTo>
                    <a:cubicBezTo>
                      <a:pt x="83" y="1684"/>
                      <a:pt x="118" y="1744"/>
                      <a:pt x="118" y="1851"/>
                    </a:cubicBezTo>
                    <a:cubicBezTo>
                      <a:pt x="118" y="1851"/>
                      <a:pt x="249" y="1911"/>
                      <a:pt x="475" y="1887"/>
                    </a:cubicBezTo>
                    <a:cubicBezTo>
                      <a:pt x="475" y="1887"/>
                      <a:pt x="618" y="2042"/>
                      <a:pt x="880" y="2042"/>
                    </a:cubicBezTo>
                    <a:cubicBezTo>
                      <a:pt x="1141" y="2042"/>
                      <a:pt x="1320" y="1875"/>
                      <a:pt x="1320" y="1875"/>
                    </a:cubicBezTo>
                    <a:cubicBezTo>
                      <a:pt x="1320" y="1875"/>
                      <a:pt x="1498" y="1899"/>
                      <a:pt x="1665" y="1839"/>
                    </a:cubicBezTo>
                    <a:cubicBezTo>
                      <a:pt x="1665" y="1839"/>
                      <a:pt x="1701" y="1552"/>
                      <a:pt x="1724" y="1409"/>
                    </a:cubicBezTo>
                    <a:cubicBezTo>
                      <a:pt x="1749" y="1266"/>
                      <a:pt x="1784" y="955"/>
                      <a:pt x="1713" y="740"/>
                    </a:cubicBezTo>
                    <a:close/>
                    <a:moveTo>
                      <a:pt x="1451" y="1397"/>
                    </a:moveTo>
                    <a:cubicBezTo>
                      <a:pt x="1415" y="1517"/>
                      <a:pt x="1261" y="1911"/>
                      <a:pt x="880" y="1923"/>
                    </a:cubicBezTo>
                    <a:cubicBezTo>
                      <a:pt x="500" y="1935"/>
                      <a:pt x="250" y="1457"/>
                      <a:pt x="250" y="1003"/>
                    </a:cubicBezTo>
                    <a:cubicBezTo>
                      <a:pt x="261" y="1003"/>
                      <a:pt x="392" y="967"/>
                      <a:pt x="547" y="728"/>
                    </a:cubicBezTo>
                    <a:cubicBezTo>
                      <a:pt x="547" y="728"/>
                      <a:pt x="690" y="848"/>
                      <a:pt x="773" y="908"/>
                    </a:cubicBezTo>
                    <a:cubicBezTo>
                      <a:pt x="856" y="955"/>
                      <a:pt x="1070" y="1099"/>
                      <a:pt x="1177" y="1218"/>
                    </a:cubicBezTo>
                    <a:cubicBezTo>
                      <a:pt x="1177" y="1218"/>
                      <a:pt x="1154" y="1051"/>
                      <a:pt x="1106" y="1003"/>
                    </a:cubicBezTo>
                    <a:cubicBezTo>
                      <a:pt x="1106" y="1003"/>
                      <a:pt x="1296" y="1039"/>
                      <a:pt x="1368" y="1111"/>
                    </a:cubicBezTo>
                    <a:cubicBezTo>
                      <a:pt x="1439" y="1183"/>
                      <a:pt x="1499" y="1266"/>
                      <a:pt x="1451" y="1397"/>
                    </a:cubicBezTo>
                    <a:close/>
                    <a:moveTo>
                      <a:pt x="1047" y="2818"/>
                    </a:moveTo>
                    <a:cubicBezTo>
                      <a:pt x="1150" y="2337"/>
                      <a:pt x="1150" y="2337"/>
                      <a:pt x="1150" y="2337"/>
                    </a:cubicBezTo>
                    <a:cubicBezTo>
                      <a:pt x="1057" y="2376"/>
                      <a:pt x="979" y="2411"/>
                      <a:pt x="875" y="2410"/>
                    </a:cubicBezTo>
                    <a:cubicBezTo>
                      <a:pt x="736" y="2410"/>
                      <a:pt x="628" y="2358"/>
                      <a:pt x="586" y="2316"/>
                    </a:cubicBezTo>
                    <a:cubicBezTo>
                      <a:pt x="728" y="2818"/>
                      <a:pt x="728" y="2818"/>
                      <a:pt x="728" y="2818"/>
                    </a:cubicBezTo>
                    <a:cubicBezTo>
                      <a:pt x="1047" y="2818"/>
                      <a:pt x="1047" y="2818"/>
                      <a:pt x="1047" y="2818"/>
                    </a:cubicBezTo>
                    <a:close/>
                    <a:moveTo>
                      <a:pt x="1047" y="2818"/>
                    </a:moveTo>
                    <a:cubicBezTo>
                      <a:pt x="1047" y="2818"/>
                      <a:pt x="1047" y="2818"/>
                      <a:pt x="1047" y="28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dirty="0">
                  <a:solidFill>
                    <a:prstClr val="black"/>
                  </a:solidFill>
                  <a:latin typeface="等线" panose="020F0502020204030204"/>
                  <a:ea typeface="等线" panose="02010600030101010101" pitchFamily="2" charset="-122"/>
                </a:endParaRPr>
              </a:p>
            </p:txBody>
          </p:sp>
          <p:sp>
            <p:nvSpPr>
              <p:cNvPr id="23" name="Freeform 11">
                <a:extLst>
                  <a:ext uri="{FF2B5EF4-FFF2-40B4-BE49-F238E27FC236}">
                    <a16:creationId xmlns:a16="http://schemas.microsoft.com/office/drawing/2014/main" id="{45A1A131-5E61-4B4D-92B9-5D2AD896D592}"/>
                  </a:ext>
                </a:extLst>
              </p:cNvPr>
              <p:cNvSpPr>
                <a:spLocks noEditPoints="1"/>
              </p:cNvSpPr>
              <p:nvPr/>
            </p:nvSpPr>
            <p:spPr bwMode="auto">
              <a:xfrm>
                <a:off x="2419" y="4316"/>
                <a:ext cx="1685" cy="551"/>
              </a:xfrm>
              <a:custGeom>
                <a:avLst/>
                <a:gdLst>
                  <a:gd name="T0" fmla="*/ 2747 w 2807"/>
                  <a:gd name="T1" fmla="*/ 908 h 920"/>
                  <a:gd name="T2" fmla="*/ 2807 w 2807"/>
                  <a:gd name="T3" fmla="*/ 848 h 920"/>
                  <a:gd name="T4" fmla="*/ 2676 w 2807"/>
                  <a:gd name="T5" fmla="*/ 573 h 920"/>
                  <a:gd name="T6" fmla="*/ 2176 w 2807"/>
                  <a:gd name="T7" fmla="*/ 239 h 920"/>
                  <a:gd name="T8" fmla="*/ 1879 w 2807"/>
                  <a:gd name="T9" fmla="*/ 48 h 920"/>
                  <a:gd name="T10" fmla="*/ 1808 w 2807"/>
                  <a:gd name="T11" fmla="*/ 0 h 920"/>
                  <a:gd name="T12" fmla="*/ 1784 w 2807"/>
                  <a:gd name="T13" fmla="*/ 84 h 920"/>
                  <a:gd name="T14" fmla="*/ 1712 w 2807"/>
                  <a:gd name="T15" fmla="*/ 287 h 920"/>
                  <a:gd name="T16" fmla="*/ 1595 w 2807"/>
                  <a:gd name="T17" fmla="*/ 835 h 920"/>
                  <a:gd name="T18" fmla="*/ 1231 w 2807"/>
                  <a:gd name="T19" fmla="*/ 835 h 920"/>
                  <a:gd name="T20" fmla="*/ 1070 w 2807"/>
                  <a:gd name="T21" fmla="*/ 263 h 920"/>
                  <a:gd name="T22" fmla="*/ 1022 w 2807"/>
                  <a:gd name="T23" fmla="*/ 84 h 920"/>
                  <a:gd name="T24" fmla="*/ 999 w 2807"/>
                  <a:gd name="T25" fmla="*/ 12 h 920"/>
                  <a:gd name="T26" fmla="*/ 927 w 2807"/>
                  <a:gd name="T27" fmla="*/ 48 h 920"/>
                  <a:gd name="T28" fmla="*/ 630 w 2807"/>
                  <a:gd name="T29" fmla="*/ 239 h 920"/>
                  <a:gd name="T30" fmla="*/ 130 w 2807"/>
                  <a:gd name="T31" fmla="*/ 574 h 920"/>
                  <a:gd name="T32" fmla="*/ 0 w 2807"/>
                  <a:gd name="T33" fmla="*/ 861 h 920"/>
                  <a:gd name="T34" fmla="*/ 59 w 2807"/>
                  <a:gd name="T35" fmla="*/ 920 h 920"/>
                  <a:gd name="T36" fmla="*/ 1641 w 2807"/>
                  <a:gd name="T37" fmla="*/ 920 h 920"/>
                  <a:gd name="T38" fmla="*/ 2747 w 2807"/>
                  <a:gd name="T39" fmla="*/ 908 h 920"/>
                  <a:gd name="T40" fmla="*/ 2747 w 2807"/>
                  <a:gd name="T41" fmla="*/ 908 h 920"/>
                  <a:gd name="T42" fmla="*/ 2747 w 2807"/>
                  <a:gd name="T43" fmla="*/ 90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7" h="920">
                    <a:moveTo>
                      <a:pt x="2747" y="908"/>
                    </a:moveTo>
                    <a:cubicBezTo>
                      <a:pt x="2783" y="908"/>
                      <a:pt x="2807" y="884"/>
                      <a:pt x="2807" y="848"/>
                    </a:cubicBezTo>
                    <a:cubicBezTo>
                      <a:pt x="2807" y="848"/>
                      <a:pt x="2807" y="693"/>
                      <a:pt x="2676" y="573"/>
                    </a:cubicBezTo>
                    <a:cubicBezTo>
                      <a:pt x="2569" y="478"/>
                      <a:pt x="2343" y="334"/>
                      <a:pt x="2176" y="239"/>
                    </a:cubicBezTo>
                    <a:cubicBezTo>
                      <a:pt x="2069" y="179"/>
                      <a:pt x="1879" y="48"/>
                      <a:pt x="1879" y="48"/>
                    </a:cubicBezTo>
                    <a:cubicBezTo>
                      <a:pt x="1808" y="0"/>
                      <a:pt x="1808" y="0"/>
                      <a:pt x="1808" y="0"/>
                    </a:cubicBezTo>
                    <a:cubicBezTo>
                      <a:pt x="1784" y="84"/>
                      <a:pt x="1784" y="84"/>
                      <a:pt x="1784" y="84"/>
                    </a:cubicBezTo>
                    <a:cubicBezTo>
                      <a:pt x="1784" y="84"/>
                      <a:pt x="1748" y="203"/>
                      <a:pt x="1712" y="287"/>
                    </a:cubicBezTo>
                    <a:cubicBezTo>
                      <a:pt x="1595" y="835"/>
                      <a:pt x="1595" y="835"/>
                      <a:pt x="1595" y="835"/>
                    </a:cubicBezTo>
                    <a:cubicBezTo>
                      <a:pt x="1231" y="835"/>
                      <a:pt x="1231" y="835"/>
                      <a:pt x="1231" y="835"/>
                    </a:cubicBezTo>
                    <a:cubicBezTo>
                      <a:pt x="1070" y="263"/>
                      <a:pt x="1070" y="263"/>
                      <a:pt x="1070" y="263"/>
                    </a:cubicBezTo>
                    <a:cubicBezTo>
                      <a:pt x="1046" y="179"/>
                      <a:pt x="1022" y="84"/>
                      <a:pt x="1022" y="84"/>
                    </a:cubicBezTo>
                    <a:cubicBezTo>
                      <a:pt x="999" y="12"/>
                      <a:pt x="999" y="12"/>
                      <a:pt x="999" y="12"/>
                    </a:cubicBezTo>
                    <a:cubicBezTo>
                      <a:pt x="927" y="48"/>
                      <a:pt x="927" y="48"/>
                      <a:pt x="927" y="48"/>
                    </a:cubicBezTo>
                    <a:cubicBezTo>
                      <a:pt x="927" y="48"/>
                      <a:pt x="737" y="179"/>
                      <a:pt x="630" y="239"/>
                    </a:cubicBezTo>
                    <a:cubicBezTo>
                      <a:pt x="463" y="335"/>
                      <a:pt x="225" y="478"/>
                      <a:pt x="130" y="574"/>
                    </a:cubicBezTo>
                    <a:cubicBezTo>
                      <a:pt x="0" y="693"/>
                      <a:pt x="0" y="849"/>
                      <a:pt x="0" y="861"/>
                    </a:cubicBezTo>
                    <a:cubicBezTo>
                      <a:pt x="0" y="896"/>
                      <a:pt x="23" y="920"/>
                      <a:pt x="59" y="920"/>
                    </a:cubicBezTo>
                    <a:cubicBezTo>
                      <a:pt x="1641" y="920"/>
                      <a:pt x="1641" y="920"/>
                      <a:pt x="1641" y="920"/>
                    </a:cubicBezTo>
                    <a:lnTo>
                      <a:pt x="2747" y="908"/>
                    </a:lnTo>
                    <a:close/>
                    <a:moveTo>
                      <a:pt x="2747" y="908"/>
                    </a:moveTo>
                    <a:cubicBezTo>
                      <a:pt x="2747" y="908"/>
                      <a:pt x="2747" y="908"/>
                      <a:pt x="2747" y="9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等线" panose="020F0502020204030204"/>
                  <a:ea typeface="等线" panose="02010600030101010101" pitchFamily="2" charset="-122"/>
                </a:endParaRPr>
              </a:p>
            </p:txBody>
          </p:sp>
        </p:grpSp>
      </p:grpSp>
    </p:spTree>
    <p:extLst>
      <p:ext uri="{BB962C8B-B14F-4D97-AF65-F5344CB8AC3E}">
        <p14:creationId xmlns:p14="http://schemas.microsoft.com/office/powerpoint/2010/main" val="1836750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t>物体级别识别</a:t>
            </a:r>
            <a:endParaRPr lang="en-US" altLang="zh-CN" dirty="0"/>
          </a:p>
          <a:p>
            <a:pPr>
              <a:lnSpc>
                <a:spcPct val="150000"/>
              </a:lnSpc>
            </a:pPr>
            <a:r>
              <a:rPr lang="zh-CN" altLang="en-US" dirty="0"/>
              <a:t>场景级别识别</a:t>
            </a:r>
            <a:endParaRPr lang="en-US" altLang="zh-CN" dirty="0"/>
          </a:p>
          <a:p>
            <a:pPr>
              <a:lnSpc>
                <a:spcPct val="150000"/>
              </a:lnSpc>
            </a:pPr>
            <a:r>
              <a:rPr lang="zh-CN" altLang="en-US" dirty="0"/>
              <a:t>场景级别理解</a:t>
            </a:r>
            <a:endParaRPr lang="en-US" altLang="zh-CN" dirty="0"/>
          </a:p>
          <a:p>
            <a:pPr>
              <a:lnSpc>
                <a:spcPct val="150000"/>
              </a:lnSpc>
            </a:pPr>
            <a:r>
              <a:rPr lang="zh-CN" altLang="en-US" dirty="0">
                <a:solidFill>
                  <a:srgbClr val="FF0000"/>
                </a:solidFill>
              </a:rPr>
              <a:t>场景级别推理</a:t>
            </a:r>
            <a:endParaRPr lang="en-US" dirty="0">
              <a:solidFill>
                <a:srgbClr val="FF0000"/>
              </a:solidFill>
            </a:endParaRPr>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sp>
        <p:nvSpPr>
          <p:cNvPr id="4" name="TextBox 3">
            <a:extLst>
              <a:ext uri="{FF2B5EF4-FFF2-40B4-BE49-F238E27FC236}">
                <a16:creationId xmlns:a16="http://schemas.microsoft.com/office/drawing/2014/main" id="{AB1D1CAD-94A4-0548-8FBF-5C01766941D9}"/>
              </a:ext>
            </a:extLst>
          </p:cNvPr>
          <p:cNvSpPr txBox="1"/>
          <p:nvPr/>
        </p:nvSpPr>
        <p:spPr>
          <a:xfrm>
            <a:off x="6264607" y="2058963"/>
            <a:ext cx="1430260" cy="461665"/>
          </a:xfrm>
          <a:prstGeom prst="rect">
            <a:avLst/>
          </a:prstGeom>
          <a:noFill/>
        </p:spPr>
        <p:txBody>
          <a:bodyPr wrap="square" rtlCol="0">
            <a:spAutoFit/>
          </a:bodyPr>
          <a:lstStyle/>
          <a:p>
            <a:r>
              <a:rPr lang="zh-CN" altLang="en-US" sz="2400" dirty="0"/>
              <a:t>视觉问答</a:t>
            </a:r>
            <a:endParaRPr lang="en-US" sz="2400" dirty="0"/>
          </a:p>
        </p:txBody>
      </p:sp>
      <p:sp>
        <p:nvSpPr>
          <p:cNvPr id="5" name="TextBox 4">
            <a:extLst>
              <a:ext uri="{FF2B5EF4-FFF2-40B4-BE49-F238E27FC236}">
                <a16:creationId xmlns:a16="http://schemas.microsoft.com/office/drawing/2014/main" id="{E305F968-38B3-5844-A75F-8856F4A00205}"/>
              </a:ext>
            </a:extLst>
          </p:cNvPr>
          <p:cNvSpPr txBox="1"/>
          <p:nvPr/>
        </p:nvSpPr>
        <p:spPr>
          <a:xfrm>
            <a:off x="6264607" y="5100990"/>
            <a:ext cx="1522898" cy="461665"/>
          </a:xfrm>
          <a:prstGeom prst="rect">
            <a:avLst/>
          </a:prstGeom>
          <a:noFill/>
        </p:spPr>
        <p:txBody>
          <a:bodyPr wrap="square" rtlCol="0">
            <a:spAutoFit/>
          </a:bodyPr>
          <a:lstStyle/>
          <a:p>
            <a:r>
              <a:rPr lang="zh-CN" altLang="en-US" sz="2400" dirty="0"/>
              <a:t>视觉对话</a:t>
            </a:r>
            <a:endParaRPr lang="en-US" sz="2400" dirty="0"/>
          </a:p>
        </p:txBody>
      </p:sp>
      <p:pic>
        <p:nvPicPr>
          <p:cNvPr id="6" name="Picture 5">
            <a:extLst>
              <a:ext uri="{FF2B5EF4-FFF2-40B4-BE49-F238E27FC236}">
                <a16:creationId xmlns:a16="http://schemas.microsoft.com/office/drawing/2014/main" id="{A4E99782-7EAB-9A42-A484-FC3399113FD6}"/>
              </a:ext>
            </a:extLst>
          </p:cNvPr>
          <p:cNvPicPr>
            <a:picLocks noChangeAspect="1"/>
          </p:cNvPicPr>
          <p:nvPr/>
        </p:nvPicPr>
        <p:blipFill>
          <a:blip r:embed="rId2"/>
          <a:stretch>
            <a:fillRect/>
          </a:stretch>
        </p:blipFill>
        <p:spPr>
          <a:xfrm>
            <a:off x="7882689" y="915815"/>
            <a:ext cx="3471111" cy="2747963"/>
          </a:xfrm>
          <a:prstGeom prst="rect">
            <a:avLst/>
          </a:prstGeom>
        </p:spPr>
      </p:pic>
      <p:pic>
        <p:nvPicPr>
          <p:cNvPr id="8" name="Picture 7">
            <a:extLst>
              <a:ext uri="{FF2B5EF4-FFF2-40B4-BE49-F238E27FC236}">
                <a16:creationId xmlns:a16="http://schemas.microsoft.com/office/drawing/2014/main" id="{9660BE9A-433D-6B42-908D-BD58EBC3A526}"/>
              </a:ext>
            </a:extLst>
          </p:cNvPr>
          <p:cNvPicPr>
            <a:picLocks noChangeAspect="1"/>
          </p:cNvPicPr>
          <p:nvPr/>
        </p:nvPicPr>
        <p:blipFill>
          <a:blip r:embed="rId3"/>
          <a:stretch>
            <a:fillRect/>
          </a:stretch>
        </p:blipFill>
        <p:spPr>
          <a:xfrm>
            <a:off x="7892192" y="4138165"/>
            <a:ext cx="3461608" cy="2387316"/>
          </a:xfrm>
          <a:prstGeom prst="rect">
            <a:avLst/>
          </a:prstGeom>
        </p:spPr>
      </p:pic>
      <p:sp>
        <p:nvSpPr>
          <p:cNvPr id="9" name="Content Placeholder 2">
            <a:extLst>
              <a:ext uri="{FF2B5EF4-FFF2-40B4-BE49-F238E27FC236}">
                <a16:creationId xmlns:a16="http://schemas.microsoft.com/office/drawing/2014/main" id="{EDC592F5-DD4F-DC40-ACC6-3D67C038E080}"/>
              </a:ext>
            </a:extLst>
          </p:cNvPr>
          <p:cNvSpPr txBox="1">
            <a:spLocks/>
          </p:cNvSpPr>
          <p:nvPr/>
        </p:nvSpPr>
        <p:spPr>
          <a:xfrm>
            <a:off x="0" y="6438902"/>
            <a:ext cx="4942703" cy="419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a:solidFill>
                  <a:schemeClr val="tx1">
                    <a:lumMod val="50000"/>
                    <a:lumOff val="50000"/>
                  </a:schemeClr>
                </a:solidFill>
                <a:latin typeface="Arial" charset="0"/>
                <a:cs typeface="Arial" charset="0"/>
              </a:rPr>
              <a:t>﻿Stanislaw </a:t>
            </a:r>
            <a:r>
              <a:rPr lang="en-US" sz="1200" dirty="0" err="1">
                <a:solidFill>
                  <a:schemeClr val="tx1">
                    <a:lumMod val="50000"/>
                    <a:lumOff val="50000"/>
                  </a:schemeClr>
                </a:solidFill>
                <a:latin typeface="Arial" charset="0"/>
                <a:cs typeface="Arial" charset="0"/>
              </a:rPr>
              <a:t>Antol</a:t>
            </a:r>
            <a:r>
              <a:rPr lang="en-US" sz="1200" dirty="0">
                <a:solidFill>
                  <a:schemeClr val="tx1">
                    <a:lumMod val="50000"/>
                    <a:lumOff val="50000"/>
                  </a:schemeClr>
                </a:solidFill>
                <a:latin typeface="Arial" charset="0"/>
                <a:cs typeface="Arial" charset="0"/>
              </a:rPr>
              <a:t> et al. ﻿VQA: Visual Question Answering. In ICCV, 2015. </a:t>
            </a:r>
          </a:p>
          <a:p>
            <a:pPr marL="0" indent="0">
              <a:lnSpc>
                <a:spcPts val="1300"/>
              </a:lnSpc>
              <a:spcBef>
                <a:spcPts val="0"/>
              </a:spcBef>
              <a:buNone/>
            </a:pPr>
            <a:r>
              <a:rPr lang="en-US" sz="1200" dirty="0">
                <a:solidFill>
                  <a:schemeClr val="tx1">
                    <a:lumMod val="50000"/>
                    <a:lumOff val="50000"/>
                  </a:schemeClr>
                </a:solidFill>
                <a:latin typeface="Arial" charset="0"/>
                <a:ea typeface="Arial" charset="0"/>
                <a:cs typeface="Arial" charset="0"/>
              </a:rPr>
              <a:t>﻿Abhishek Das et al﻿. Visual Dialog. In CVPR, 2017.</a:t>
            </a:r>
          </a:p>
        </p:txBody>
      </p:sp>
    </p:spTree>
    <p:extLst>
      <p:ext uri="{BB962C8B-B14F-4D97-AF65-F5344CB8AC3E}">
        <p14:creationId xmlns:p14="http://schemas.microsoft.com/office/powerpoint/2010/main" val="32812250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216243" y="1507523"/>
            <a:ext cx="11759513" cy="3669955"/>
          </a:xfrm>
        </p:spPr>
        <p:txBody>
          <a:bodyPr>
            <a:normAutofit/>
          </a:bodyPr>
          <a:lstStyle/>
          <a:p>
            <a:pPr algn="ctr"/>
            <a:r>
              <a:rPr lang="zh-CN" altLang="en-US" sz="4200" b="1" dirty="0">
                <a:cs typeface="Kailasa" panose="02000500000000020004" pitchFamily="2" charset="0"/>
              </a:rPr>
              <a:t>面向复杂场景理解的视觉内容</a:t>
            </a:r>
            <a:br>
              <a:rPr lang="en-US" altLang="zh-CN" sz="4200" b="1" dirty="0">
                <a:cs typeface="Kailasa" panose="02000500000000020004" pitchFamily="2" charset="0"/>
              </a:rPr>
            </a:br>
            <a:r>
              <a:rPr lang="zh-CN" altLang="en-US" sz="4200" b="1" dirty="0">
                <a:cs typeface="Kailasa" panose="02000500000000020004" pitchFamily="2" charset="0"/>
              </a:rPr>
              <a:t>识别、检测与推理方法研究</a:t>
            </a:r>
            <a:br>
              <a:rPr lang="en-US" altLang="zh-CN" sz="9600" b="1" dirty="0">
                <a:latin typeface="Kai" pitchFamily="2" charset="-122"/>
                <a:ea typeface="Kai" pitchFamily="2" charset="-122"/>
                <a:cs typeface="Arial" panose="020B0604020202020204" pitchFamily="34" charset="0"/>
              </a:rPr>
            </a:br>
            <a:r>
              <a:rPr lang="en-US" sz="2000" b="1" dirty="0">
                <a:latin typeface="Arial" panose="020B0604020202020204" pitchFamily="34" charset="0"/>
                <a:cs typeface="Arial" panose="020B0604020202020204" pitchFamily="34" charset="0"/>
              </a:rPr>
              <a:t>Visual Recognition, Detection, and Reasoning for Complex Visual Scene Understanding</a:t>
            </a:r>
            <a:br>
              <a:rPr lang="en-US" sz="2000" b="1" dirty="0">
                <a:latin typeface="Arial" panose="020B0604020202020204" pitchFamily="34" charset="0"/>
                <a:cs typeface="Arial" panose="020B0604020202020204" pitchFamily="34" charset="0"/>
              </a:rPr>
            </a:br>
            <a:br>
              <a:rPr lang="en-US" sz="6000" b="1" dirty="0">
                <a:latin typeface="Arial" panose="020B0604020202020204" pitchFamily="34" charset="0"/>
                <a:cs typeface="Arial" panose="020B0604020202020204" pitchFamily="34" charset="0"/>
              </a:rPr>
            </a:br>
            <a:r>
              <a:rPr lang="zh-CN" altLang="en-US" sz="4200" dirty="0">
                <a:solidFill>
                  <a:schemeClr val="tx1"/>
                </a:solidFill>
              </a:rPr>
              <a:t>感谢各位老师批评指正！</a:t>
            </a:r>
            <a:endParaRPr lang="en-US" sz="4200" dirty="0">
              <a:solidFill>
                <a:schemeClr val="tx1"/>
              </a:solidFill>
            </a:endParaRPr>
          </a:p>
        </p:txBody>
      </p:sp>
    </p:spTree>
    <p:extLst>
      <p:ext uri="{BB962C8B-B14F-4D97-AF65-F5344CB8AC3E}">
        <p14:creationId xmlns:p14="http://schemas.microsoft.com/office/powerpoint/2010/main" val="1596485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551959" y="2766218"/>
            <a:ext cx="5088082" cy="1325563"/>
          </a:xfrm>
        </p:spPr>
        <p:txBody>
          <a:bodyPr>
            <a:normAutofit fontScale="90000"/>
          </a:bodyPr>
          <a:lstStyle/>
          <a:p>
            <a:pPr defTabSz="914377">
              <a:defRPr/>
            </a:pPr>
            <a:r>
              <a:rPr lang="en-US" altLang="zh-CN" sz="6000" dirty="0"/>
              <a:t>2</a:t>
            </a:r>
            <a:r>
              <a:rPr lang="en-US" altLang="zh-CN" sz="6000" dirty="0">
                <a:solidFill>
                  <a:schemeClr val="bg1"/>
                </a:solidFill>
              </a:rPr>
              <a:t>. </a:t>
            </a:r>
            <a:r>
              <a:rPr lang="zh-CN" altLang="en-US" sz="6000" dirty="0">
                <a:solidFill>
                  <a:schemeClr val="bg1"/>
                </a:solidFill>
                <a:latin typeface="微软雅黑" panose="020B0503020204020204" pitchFamily="34" charset="-122"/>
                <a:ea typeface="微软雅黑" panose="020B0503020204020204" pitchFamily="34" charset="-122"/>
              </a:rPr>
              <a:t>本文研究路线</a:t>
            </a:r>
          </a:p>
        </p:txBody>
      </p:sp>
    </p:spTree>
    <p:extLst>
      <p:ext uri="{BB962C8B-B14F-4D97-AF65-F5344CB8AC3E}">
        <p14:creationId xmlns:p14="http://schemas.microsoft.com/office/powerpoint/2010/main" val="2271347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研究方法线路</a:t>
            </a:r>
            <a:endParaRPr lang="en-US" dirty="0"/>
          </a:p>
        </p:txBody>
      </p:sp>
      <p:sp>
        <p:nvSpPr>
          <p:cNvPr id="6" name="Content Placeholder 1">
            <a:extLst>
              <a:ext uri="{FF2B5EF4-FFF2-40B4-BE49-F238E27FC236}">
                <a16:creationId xmlns:a16="http://schemas.microsoft.com/office/drawing/2014/main" id="{CAC75F60-9EA6-1149-81EB-427A142F5B4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复杂场景识别：物体级别识别、场景级别识别（个体层次</a:t>
            </a:r>
            <a:r>
              <a:rPr lang="en-US" altLang="zh-CN" sz="2400" dirty="0"/>
              <a:t>-&gt;</a:t>
            </a:r>
            <a:r>
              <a:rPr lang="zh-CN" altLang="en-US" sz="2400" dirty="0"/>
              <a:t> 场景层次）</a:t>
            </a:r>
            <a:endParaRPr lang="en-US" altLang="zh-CN" sz="2400" dirty="0"/>
          </a:p>
          <a:p>
            <a:r>
              <a:rPr lang="zh-CN" altLang="en-US" sz="2400" dirty="0"/>
              <a:t>复杂场景推理：场景级别理解、场景级别推理（直接推理</a:t>
            </a:r>
            <a:r>
              <a:rPr lang="en-US" altLang="zh-CN" sz="2400" dirty="0"/>
              <a:t>-&gt;</a:t>
            </a:r>
            <a:r>
              <a:rPr lang="zh-CN" altLang="en-US" sz="2400" dirty="0"/>
              <a:t>间接推理）</a:t>
            </a:r>
            <a:endParaRPr lang="en-US" sz="2400" dirty="0"/>
          </a:p>
        </p:txBody>
      </p:sp>
      <p:pic>
        <p:nvPicPr>
          <p:cNvPr id="4" name="Picture 3">
            <a:extLst>
              <a:ext uri="{FF2B5EF4-FFF2-40B4-BE49-F238E27FC236}">
                <a16:creationId xmlns:a16="http://schemas.microsoft.com/office/drawing/2014/main" id="{3734A57B-BD39-5C4F-B12E-0C3F02EB5EA3}"/>
              </a:ext>
            </a:extLst>
          </p:cNvPr>
          <p:cNvPicPr>
            <a:picLocks noChangeAspect="1"/>
          </p:cNvPicPr>
          <p:nvPr/>
        </p:nvPicPr>
        <p:blipFill>
          <a:blip r:embed="rId2"/>
          <a:stretch>
            <a:fillRect/>
          </a:stretch>
        </p:blipFill>
        <p:spPr>
          <a:xfrm>
            <a:off x="1521752" y="2793507"/>
            <a:ext cx="9148496" cy="4050721"/>
          </a:xfrm>
          <a:prstGeom prst="rect">
            <a:avLst/>
          </a:prstGeom>
        </p:spPr>
      </p:pic>
    </p:spTree>
    <p:extLst>
      <p:ext uri="{BB962C8B-B14F-4D97-AF65-F5344CB8AC3E}">
        <p14:creationId xmlns:p14="http://schemas.microsoft.com/office/powerpoint/2010/main" val="4007045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183001-188B-F549-9666-B8399230114A}"/>
              </a:ext>
            </a:extLst>
          </p:cNvPr>
          <p:cNvSpPr>
            <a:spLocks noGrp="1"/>
          </p:cNvSpPr>
          <p:nvPr>
            <p:ph idx="1"/>
          </p:nvPr>
        </p:nvSpPr>
        <p:spPr/>
        <p:txBody>
          <a:bodyPr>
            <a:normAutofit/>
          </a:bodyPr>
          <a:lstStyle/>
          <a:p>
            <a:r>
              <a:rPr lang="zh-CN" altLang="en-US" sz="2400" dirty="0"/>
              <a:t>更加优化的学习算法</a:t>
            </a:r>
            <a:endParaRPr lang="en-US" altLang="zh-CN" sz="2400" dirty="0"/>
          </a:p>
          <a:p>
            <a:r>
              <a:rPr lang="zh-CN" altLang="en-US" sz="2400" dirty="0"/>
              <a:t>更加合理的网络结构设计 </a:t>
            </a:r>
          </a:p>
          <a:p>
            <a:endParaRPr lang="zh-CN" altLang="en-US" sz="2400" dirty="0"/>
          </a:p>
        </p:txBody>
      </p:sp>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研究内容线路</a:t>
            </a:r>
            <a:endParaRPr lang="en-US" dirty="0"/>
          </a:p>
        </p:txBody>
      </p:sp>
      <p:pic>
        <p:nvPicPr>
          <p:cNvPr id="5" name="Picture 4">
            <a:extLst>
              <a:ext uri="{FF2B5EF4-FFF2-40B4-BE49-F238E27FC236}">
                <a16:creationId xmlns:a16="http://schemas.microsoft.com/office/drawing/2014/main" id="{A3200FE0-BD77-F74B-B4EE-8723D76DB9DD}"/>
              </a:ext>
            </a:extLst>
          </p:cNvPr>
          <p:cNvPicPr>
            <a:picLocks noChangeAspect="1"/>
          </p:cNvPicPr>
          <p:nvPr/>
        </p:nvPicPr>
        <p:blipFill>
          <a:blip r:embed="rId2"/>
          <a:stretch>
            <a:fillRect/>
          </a:stretch>
        </p:blipFill>
        <p:spPr>
          <a:xfrm>
            <a:off x="1794818" y="2850248"/>
            <a:ext cx="8602363" cy="3642627"/>
          </a:xfrm>
          <a:prstGeom prst="rect">
            <a:avLst/>
          </a:prstGeom>
        </p:spPr>
      </p:pic>
    </p:spTree>
    <p:extLst>
      <p:ext uri="{BB962C8B-B14F-4D97-AF65-F5344CB8AC3E}">
        <p14:creationId xmlns:p14="http://schemas.microsoft.com/office/powerpoint/2010/main" val="267411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126797" y="2766218"/>
            <a:ext cx="5938405" cy="1325563"/>
          </a:xfrm>
        </p:spPr>
        <p:txBody>
          <a:bodyPr>
            <a:normAutofit fontScale="90000"/>
          </a:bodyPr>
          <a:lstStyle/>
          <a:p>
            <a:pPr algn="ctr"/>
            <a:r>
              <a:rPr lang="en-US" altLang="zh-CN" sz="6000" dirty="0">
                <a:solidFill>
                  <a:schemeClr val="bg1"/>
                </a:solidFill>
              </a:rPr>
              <a:t>3. </a:t>
            </a:r>
            <a:r>
              <a:rPr lang="zh-CN" altLang="en-US" sz="6000" dirty="0">
                <a:solidFill>
                  <a:schemeClr val="bg1"/>
                </a:solidFill>
                <a:latin typeface="微软雅黑" panose="020B0503020204020204" pitchFamily="34" charset="-122"/>
                <a:ea typeface="微软雅黑" panose="020B0503020204020204" pitchFamily="34" charset="-122"/>
              </a:rPr>
              <a:t>研究方法与成果</a:t>
            </a:r>
            <a:endParaRPr lang="en-US" sz="6000" dirty="0">
              <a:solidFill>
                <a:schemeClr val="bg1"/>
              </a:solidFill>
            </a:endParaRPr>
          </a:p>
        </p:txBody>
      </p:sp>
    </p:spTree>
    <p:extLst>
      <p:ext uri="{BB962C8B-B14F-4D97-AF65-F5344CB8AC3E}">
        <p14:creationId xmlns:p14="http://schemas.microsoft.com/office/powerpoint/2010/main" val="46717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089AA-2C8A-B14A-A6A5-3F681B82A67F}"/>
              </a:ext>
            </a:extLst>
          </p:cNvPr>
          <p:cNvSpPr>
            <a:spLocks noGrp="1"/>
          </p:cNvSpPr>
          <p:nvPr>
            <p:ph idx="1"/>
          </p:nvPr>
        </p:nvSpPr>
        <p:spPr>
          <a:xfrm>
            <a:off x="838200" y="1825624"/>
            <a:ext cx="10515600" cy="4667251"/>
          </a:xfrm>
        </p:spPr>
        <p:txBody>
          <a:bodyPr>
            <a:normAutofit/>
          </a:bodyPr>
          <a:lstStyle/>
          <a:p>
            <a:pPr marL="0" indent="0">
              <a:lnSpc>
                <a:spcPct val="100000"/>
              </a:lnSpc>
              <a:buNone/>
            </a:pPr>
            <a:r>
              <a:rPr lang="en-US" altLang="zh-CN" sz="2600" dirty="0"/>
              <a:t>1.</a:t>
            </a:r>
            <a:r>
              <a:rPr lang="zh-CN" altLang="en-US" sz="2600" dirty="0"/>
              <a:t> 基于属性保持对抗网络的零样本分类</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CVPR 2018</a:t>
            </a:r>
          </a:p>
          <a:p>
            <a:pPr marL="0" indent="0">
              <a:lnSpc>
                <a:spcPct val="100000"/>
              </a:lnSpc>
              <a:buNone/>
            </a:pPr>
            <a:r>
              <a:rPr lang="en-US" altLang="zh-CN" sz="2600" dirty="0"/>
              <a:t>2.</a:t>
            </a:r>
            <a:r>
              <a:rPr lang="zh-CN" altLang="en-US" sz="2600" dirty="0"/>
              <a:t> 基于反事实多智能体学习的场景图生成</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ICCV 2019</a:t>
            </a:r>
          </a:p>
          <a:p>
            <a:pPr marL="0" indent="0">
              <a:lnSpc>
                <a:spcPct val="100000"/>
              </a:lnSpc>
              <a:buNone/>
            </a:pPr>
            <a:r>
              <a:rPr lang="en-US" altLang="zh-CN" sz="2600" dirty="0"/>
              <a:t>3.</a:t>
            </a:r>
            <a:r>
              <a:rPr lang="zh-CN" altLang="en-US" sz="2600" dirty="0"/>
              <a:t>基于空间和通道注意力的图像描述生成</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CVPR 2017</a:t>
            </a:r>
          </a:p>
          <a:p>
            <a:pPr marL="0" indent="0">
              <a:lnSpc>
                <a:spcPct val="100000"/>
              </a:lnSpc>
              <a:buNone/>
            </a:pPr>
            <a:r>
              <a:rPr lang="en-US" altLang="zh-CN" sz="2600" dirty="0"/>
              <a:t>4. </a:t>
            </a:r>
            <a:r>
              <a:rPr lang="zh-CN" altLang="en-US" sz="2600" dirty="0"/>
              <a:t>基于密集型自底向上网络的视频片段检索</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AAAI 2020</a:t>
            </a:r>
          </a:p>
          <a:p>
            <a:pPr marL="0" indent="0">
              <a:lnSpc>
                <a:spcPct val="100000"/>
              </a:lnSpc>
              <a:buNone/>
            </a:pPr>
            <a:r>
              <a:rPr lang="en-US" altLang="zh-CN" sz="2600" dirty="0"/>
              <a:t>5. </a:t>
            </a:r>
            <a:r>
              <a:rPr lang="zh-CN" altLang="en-US" sz="2600" dirty="0"/>
              <a:t>基于反事实样本生成的视觉问答</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CVPR 2020</a:t>
            </a:r>
          </a:p>
        </p:txBody>
      </p:sp>
      <p:sp>
        <p:nvSpPr>
          <p:cNvPr id="3" name="Title 2">
            <a:extLst>
              <a:ext uri="{FF2B5EF4-FFF2-40B4-BE49-F238E27FC236}">
                <a16:creationId xmlns:a16="http://schemas.microsoft.com/office/drawing/2014/main" id="{D493DFA4-13A3-1447-93D0-CF264BB52588}"/>
              </a:ext>
            </a:extLst>
          </p:cNvPr>
          <p:cNvSpPr>
            <a:spLocks noGrp="1"/>
          </p:cNvSpPr>
          <p:nvPr>
            <p:ph type="title"/>
          </p:nvPr>
        </p:nvSpPr>
        <p:spPr/>
        <p:txBody>
          <a:bodyPr/>
          <a:lstStyle/>
          <a:p>
            <a:r>
              <a:rPr lang="en-US" altLang="zh-CN" dirty="0"/>
              <a:t>3.</a:t>
            </a:r>
            <a:r>
              <a:rPr lang="zh-CN" altLang="en-US" dirty="0"/>
              <a:t> 研究方法与成果</a:t>
            </a:r>
            <a:endParaRPr lang="en-US" dirty="0"/>
          </a:p>
        </p:txBody>
      </p:sp>
    </p:spTree>
    <p:extLst>
      <p:ext uri="{BB962C8B-B14F-4D97-AF65-F5344CB8AC3E}">
        <p14:creationId xmlns:p14="http://schemas.microsoft.com/office/powerpoint/2010/main" val="283663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1012680" y="2401418"/>
            <a:ext cx="10166639" cy="2055163"/>
          </a:xfrm>
        </p:spPr>
        <p:txBody>
          <a:bodyPr>
            <a:noAutofit/>
          </a:bodyPr>
          <a:lstStyle/>
          <a:p>
            <a:pPr algn="ctr"/>
            <a:r>
              <a:rPr lang="en-US" altLang="zh-CN" dirty="0"/>
              <a:t>3</a:t>
            </a:r>
            <a:r>
              <a:rPr lang="en-US" altLang="zh-CN" dirty="0">
                <a:solidFill>
                  <a:schemeClr val="bg1"/>
                </a:solidFill>
              </a:rPr>
              <a:t>.1 </a:t>
            </a:r>
            <a:r>
              <a:rPr lang="zh-CN" altLang="en-US" dirty="0">
                <a:solidFill>
                  <a:schemeClr val="bg1"/>
                </a:solidFill>
              </a:rPr>
              <a:t>基于属性保持对抗网络的零样本分类</a:t>
            </a:r>
            <a:br>
              <a:rPr lang="en-US" altLang="zh-CN" dirty="0">
                <a:solidFill>
                  <a:schemeClr val="bg1"/>
                </a:solidFill>
              </a:rPr>
            </a:br>
            <a:br>
              <a:rPr lang="en-US" altLang="zh-CN" dirty="0">
                <a:solidFill>
                  <a:schemeClr val="bg1"/>
                </a:solidFill>
              </a:rPr>
            </a:br>
            <a:r>
              <a:rPr lang="en-US" altLang="zh-CN" sz="3200" dirty="0">
                <a:solidFill>
                  <a:schemeClr val="bg1"/>
                </a:solidFill>
              </a:rPr>
              <a:t>CVPR 2018</a:t>
            </a:r>
            <a:endParaRPr lang="en-US" sz="3200" dirty="0">
              <a:solidFill>
                <a:schemeClr val="bg1"/>
              </a:solidFill>
            </a:endParaRPr>
          </a:p>
        </p:txBody>
      </p:sp>
    </p:spTree>
    <p:extLst>
      <p:ext uri="{BB962C8B-B14F-4D97-AF65-F5344CB8AC3E}">
        <p14:creationId xmlns:p14="http://schemas.microsoft.com/office/powerpoint/2010/main" val="395307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AA6BC-95F7-A744-B630-A488E32AE29A}"/>
              </a:ext>
            </a:extLst>
          </p:cNvPr>
          <p:cNvSpPr>
            <a:spLocks noGrp="1"/>
          </p:cNvSpPr>
          <p:nvPr>
            <p:ph type="title"/>
          </p:nvPr>
        </p:nvSpPr>
        <p:spPr/>
        <p:txBody>
          <a:bodyPr/>
          <a:lstStyle/>
          <a:p>
            <a:r>
              <a:rPr lang="zh-CN" altLang="en-US" dirty="0"/>
              <a:t>零样本分类</a:t>
            </a:r>
            <a:endParaRPr lang="en-US" dirty="0"/>
          </a:p>
        </p:txBody>
      </p:sp>
      <p:grpSp>
        <p:nvGrpSpPr>
          <p:cNvPr id="4" name="Shape 134">
            <a:extLst>
              <a:ext uri="{FF2B5EF4-FFF2-40B4-BE49-F238E27FC236}">
                <a16:creationId xmlns:a16="http://schemas.microsoft.com/office/drawing/2014/main" id="{5BDAEC62-CA53-5D4C-8B46-515C75ECF00A}"/>
              </a:ext>
            </a:extLst>
          </p:cNvPr>
          <p:cNvGrpSpPr/>
          <p:nvPr/>
        </p:nvGrpSpPr>
        <p:grpSpPr>
          <a:xfrm>
            <a:off x="468514" y="2488827"/>
            <a:ext cx="3254866" cy="2874690"/>
            <a:chOff x="469839" y="3698287"/>
            <a:chExt cx="3254866" cy="2874690"/>
          </a:xfrm>
        </p:grpSpPr>
        <p:grpSp>
          <p:nvGrpSpPr>
            <p:cNvPr id="5" name="Shape 135">
              <a:extLst>
                <a:ext uri="{FF2B5EF4-FFF2-40B4-BE49-F238E27FC236}">
                  <a16:creationId xmlns:a16="http://schemas.microsoft.com/office/drawing/2014/main" id="{56D09EDD-F402-3640-8646-8E180A493B70}"/>
                </a:ext>
              </a:extLst>
            </p:cNvPr>
            <p:cNvGrpSpPr/>
            <p:nvPr/>
          </p:nvGrpSpPr>
          <p:grpSpPr>
            <a:xfrm>
              <a:off x="1640540" y="4437529"/>
              <a:ext cx="900954" cy="1251590"/>
              <a:chOff x="1640540" y="4437529"/>
              <a:chExt cx="900954" cy="1251590"/>
            </a:xfrm>
          </p:grpSpPr>
          <p:sp>
            <p:nvSpPr>
              <p:cNvPr id="16" name="Shape 136">
                <a:extLst>
                  <a:ext uri="{FF2B5EF4-FFF2-40B4-BE49-F238E27FC236}">
                    <a16:creationId xmlns:a16="http://schemas.microsoft.com/office/drawing/2014/main" id="{19DF6E78-FEA8-8149-9B7A-C388E2AFBA8B}"/>
                  </a:ext>
                </a:extLst>
              </p:cNvPr>
              <p:cNvSpPr/>
              <p:nvPr/>
            </p:nvSpPr>
            <p:spPr>
              <a:xfrm>
                <a:off x="1640541" y="4437529"/>
                <a:ext cx="900953" cy="309283"/>
              </a:xfrm>
              <a:prstGeom prst="rect">
                <a:avLst/>
              </a:prstGeom>
              <a:solidFill>
                <a:srgbClr val="FF0000"/>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17" name="Shape 137">
                <a:extLst>
                  <a:ext uri="{FF2B5EF4-FFF2-40B4-BE49-F238E27FC236}">
                    <a16:creationId xmlns:a16="http://schemas.microsoft.com/office/drawing/2014/main" id="{F7DF7896-CC07-2F41-A2DF-BFB6BD49B74B}"/>
                  </a:ext>
                </a:extLst>
              </p:cNvPr>
              <p:cNvSpPr/>
              <p:nvPr/>
            </p:nvSpPr>
            <p:spPr>
              <a:xfrm>
                <a:off x="1640540" y="4746812"/>
                <a:ext cx="900953" cy="309283"/>
              </a:xfrm>
              <a:prstGeom prst="rect">
                <a:avLst/>
              </a:prstGeom>
              <a:solidFill>
                <a:srgbClr val="FFC000"/>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18" name="Shape 138">
                <a:extLst>
                  <a:ext uri="{FF2B5EF4-FFF2-40B4-BE49-F238E27FC236}">
                    <a16:creationId xmlns:a16="http://schemas.microsoft.com/office/drawing/2014/main" id="{7B3E3B50-443D-4F40-8DD2-80FCB48DC268}"/>
                  </a:ext>
                </a:extLst>
              </p:cNvPr>
              <p:cNvSpPr/>
              <p:nvPr/>
            </p:nvSpPr>
            <p:spPr>
              <a:xfrm>
                <a:off x="1640540" y="5063071"/>
                <a:ext cx="900953" cy="309283"/>
              </a:xfrm>
              <a:prstGeom prst="rect">
                <a:avLst/>
              </a:prstGeom>
              <a:solidFill>
                <a:srgbClr val="00B050"/>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C</a:t>
                </a:r>
              </a:p>
            </p:txBody>
          </p:sp>
          <p:sp>
            <p:nvSpPr>
              <p:cNvPr id="19" name="Shape 139">
                <a:extLst>
                  <a:ext uri="{FF2B5EF4-FFF2-40B4-BE49-F238E27FC236}">
                    <a16:creationId xmlns:a16="http://schemas.microsoft.com/office/drawing/2014/main" id="{3B28C918-133F-2E4D-AB26-CCA7A73FC3B3}"/>
                  </a:ext>
                </a:extLst>
              </p:cNvPr>
              <p:cNvSpPr/>
              <p:nvPr/>
            </p:nvSpPr>
            <p:spPr>
              <a:xfrm>
                <a:off x="1640540" y="5379836"/>
                <a:ext cx="900953" cy="309283"/>
              </a:xfrm>
              <a:prstGeom prst="rect">
                <a:avLst/>
              </a:prstGeom>
              <a:solidFill>
                <a:srgbClr val="7030A0"/>
              </a:solidFill>
              <a:ln w="12700" cap="flat" cmpd="sng">
                <a:solidFill>
                  <a:srgbClr val="7030A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grpSp>
        <p:sp>
          <p:nvSpPr>
            <p:cNvPr id="6" name="Shape 140">
              <a:extLst>
                <a:ext uri="{FF2B5EF4-FFF2-40B4-BE49-F238E27FC236}">
                  <a16:creationId xmlns:a16="http://schemas.microsoft.com/office/drawing/2014/main" id="{7BD4204B-D30B-9842-B2AF-3F5939E8809C}"/>
                </a:ext>
              </a:extLst>
            </p:cNvPr>
            <p:cNvSpPr txBox="1"/>
            <p:nvPr/>
          </p:nvSpPr>
          <p:spPr>
            <a:xfrm>
              <a:off x="1825183" y="3701102"/>
              <a:ext cx="738422"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特征</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nvGrpSpPr>
            <p:cNvPr id="7" name="Shape 141">
              <a:extLst>
                <a:ext uri="{FF2B5EF4-FFF2-40B4-BE49-F238E27FC236}">
                  <a16:creationId xmlns:a16="http://schemas.microsoft.com/office/drawing/2014/main" id="{E29C1C54-3897-A64E-93EB-289A17B52118}"/>
                </a:ext>
              </a:extLst>
            </p:cNvPr>
            <p:cNvGrpSpPr/>
            <p:nvPr/>
          </p:nvGrpSpPr>
          <p:grpSpPr>
            <a:xfrm>
              <a:off x="3218329" y="4437529"/>
              <a:ext cx="277908" cy="1251886"/>
              <a:chOff x="3420034" y="4437529"/>
              <a:chExt cx="277908" cy="1251886"/>
            </a:xfrm>
          </p:grpSpPr>
          <p:sp>
            <p:nvSpPr>
              <p:cNvPr id="12" name="Shape 142">
                <a:extLst>
                  <a:ext uri="{FF2B5EF4-FFF2-40B4-BE49-F238E27FC236}">
                    <a16:creationId xmlns:a16="http://schemas.microsoft.com/office/drawing/2014/main" id="{DF2FA42D-A7B7-C04F-A861-2FAB3EA0355F}"/>
                  </a:ext>
                </a:extLst>
              </p:cNvPr>
              <p:cNvSpPr/>
              <p:nvPr/>
            </p:nvSpPr>
            <p:spPr>
              <a:xfrm>
                <a:off x="3420035" y="4437529"/>
                <a:ext cx="277907" cy="309579"/>
              </a:xfrm>
              <a:prstGeom prst="rect">
                <a:avLst/>
              </a:prstGeom>
              <a:solidFill>
                <a:srgbClr val="FF0000"/>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13" name="Shape 143">
                <a:extLst>
                  <a:ext uri="{FF2B5EF4-FFF2-40B4-BE49-F238E27FC236}">
                    <a16:creationId xmlns:a16="http://schemas.microsoft.com/office/drawing/2014/main" id="{FA485911-0CC1-244B-99F4-54BD2D578B21}"/>
                  </a:ext>
                </a:extLst>
              </p:cNvPr>
              <p:cNvSpPr/>
              <p:nvPr/>
            </p:nvSpPr>
            <p:spPr>
              <a:xfrm>
                <a:off x="3420034" y="4746812"/>
                <a:ext cx="277907" cy="309579"/>
              </a:xfrm>
              <a:prstGeom prst="rect">
                <a:avLst/>
              </a:prstGeom>
              <a:solidFill>
                <a:srgbClr val="FFC000"/>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14" name="Shape 144">
                <a:extLst>
                  <a:ext uri="{FF2B5EF4-FFF2-40B4-BE49-F238E27FC236}">
                    <a16:creationId xmlns:a16="http://schemas.microsoft.com/office/drawing/2014/main" id="{D1DA480C-D167-4948-B3AE-D8E02705883C}"/>
                  </a:ext>
                </a:extLst>
              </p:cNvPr>
              <p:cNvSpPr/>
              <p:nvPr/>
            </p:nvSpPr>
            <p:spPr>
              <a:xfrm>
                <a:off x="3420034" y="5063071"/>
                <a:ext cx="277907" cy="309579"/>
              </a:xfrm>
              <a:prstGeom prst="rect">
                <a:avLst/>
              </a:prstGeom>
              <a:solidFill>
                <a:srgbClr val="00B050"/>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C</a:t>
                </a:r>
              </a:p>
            </p:txBody>
          </p:sp>
          <p:sp>
            <p:nvSpPr>
              <p:cNvPr id="15" name="Shape 145">
                <a:extLst>
                  <a:ext uri="{FF2B5EF4-FFF2-40B4-BE49-F238E27FC236}">
                    <a16:creationId xmlns:a16="http://schemas.microsoft.com/office/drawing/2014/main" id="{04E5DEA5-0786-EB45-8AA2-0F56C9EDE299}"/>
                  </a:ext>
                </a:extLst>
              </p:cNvPr>
              <p:cNvSpPr/>
              <p:nvPr/>
            </p:nvSpPr>
            <p:spPr>
              <a:xfrm>
                <a:off x="3420034" y="5379836"/>
                <a:ext cx="277907" cy="309579"/>
              </a:xfrm>
              <a:prstGeom prst="rect">
                <a:avLst/>
              </a:prstGeom>
              <a:solidFill>
                <a:srgbClr val="7030A0"/>
              </a:solidFill>
              <a:ln w="12700" cap="flat" cmpd="sng">
                <a:solidFill>
                  <a:srgbClr val="7030A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grpSp>
        <p:sp>
          <p:nvSpPr>
            <p:cNvPr id="8" name="Shape 146">
              <a:extLst>
                <a:ext uri="{FF2B5EF4-FFF2-40B4-BE49-F238E27FC236}">
                  <a16:creationId xmlns:a16="http://schemas.microsoft.com/office/drawing/2014/main" id="{3B8E69D4-1970-A248-BAF6-002555973FC2}"/>
                </a:ext>
              </a:extLst>
            </p:cNvPr>
            <p:cNvSpPr txBox="1"/>
            <p:nvPr/>
          </p:nvSpPr>
          <p:spPr>
            <a:xfrm>
              <a:off x="3046748" y="3698287"/>
              <a:ext cx="677957"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标签</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9" name="Shape 147">
              <a:extLst>
                <a:ext uri="{FF2B5EF4-FFF2-40B4-BE49-F238E27FC236}">
                  <a16:creationId xmlns:a16="http://schemas.microsoft.com/office/drawing/2014/main" id="{6340DB5D-2B5C-4544-89DE-67EA830C0055}"/>
                </a:ext>
              </a:extLst>
            </p:cNvPr>
            <p:cNvSpPr/>
            <p:nvPr/>
          </p:nvSpPr>
          <p:spPr>
            <a:xfrm>
              <a:off x="2766171" y="4904941"/>
              <a:ext cx="227479" cy="316259"/>
            </a:xfrm>
            <a:prstGeom prst="rightArrow">
              <a:avLst>
                <a:gd name="adj1" fmla="val 50000"/>
                <a:gd name="adj2" fmla="val 50000"/>
              </a:avLst>
            </a:prstGeom>
            <a:solidFill>
              <a:schemeClr val="dk1"/>
            </a:solidFill>
            <a:ln w="12700" cap="flat" cmpd="sng">
              <a:solidFill>
                <a:srgbClr val="31538F"/>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 name="Shape 148">
              <a:extLst>
                <a:ext uri="{FF2B5EF4-FFF2-40B4-BE49-F238E27FC236}">
                  <a16:creationId xmlns:a16="http://schemas.microsoft.com/office/drawing/2014/main" id="{89E80C0B-6289-0547-A154-CD0229091994}"/>
                </a:ext>
              </a:extLst>
            </p:cNvPr>
            <p:cNvSpPr txBox="1"/>
            <p:nvPr/>
          </p:nvSpPr>
          <p:spPr>
            <a:xfrm>
              <a:off x="1722473" y="6085841"/>
              <a:ext cx="1773763" cy="487136"/>
            </a:xfrm>
            <a:prstGeom prst="rect">
              <a:avLst/>
            </a:prstGeom>
            <a:noFill/>
            <a:ln>
              <a:noFill/>
            </a:ln>
          </p:spPr>
          <p:txBody>
            <a:bodyPr wrap="square" lIns="91425" tIns="45700" rIns="91425" bIns="45700" anchor="t" anchorCtr="0">
              <a:noAutofit/>
            </a:bodyPr>
            <a:lstStyle/>
            <a:p>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Arial"/>
                </a:rPr>
                <a:t>全监督分类</a:t>
              </a:r>
              <a:endParaRPr lang="en-US" sz="24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11" name="Shape 149">
              <a:extLst>
                <a:ext uri="{FF2B5EF4-FFF2-40B4-BE49-F238E27FC236}">
                  <a16:creationId xmlns:a16="http://schemas.microsoft.com/office/drawing/2014/main" id="{1AD15781-09B5-8F4A-90DD-7EC0499D9A40}"/>
                </a:ext>
              </a:extLst>
            </p:cNvPr>
            <p:cNvSpPr txBox="1"/>
            <p:nvPr/>
          </p:nvSpPr>
          <p:spPr>
            <a:xfrm>
              <a:off x="469839" y="4780307"/>
              <a:ext cx="1057274"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sz="1800" dirty="0">
                  <a:solidFill>
                    <a:schemeClr val="dk1"/>
                  </a:solidFill>
                  <a:latin typeface="DengXian" panose="02010600030101010101" pitchFamily="2" charset="-122"/>
                  <a:ea typeface="DengXian" panose="02010600030101010101" pitchFamily="2" charset="-122"/>
                  <a:cs typeface="Times New Roman" charset="0"/>
                  <a:sym typeface="Arial"/>
                </a:rPr>
                <a:t>训练集</a:t>
              </a:r>
              <a:r>
                <a:rPr lang="en-US" altLang="zh-CN" sz="1800" dirty="0">
                  <a:solidFill>
                    <a:schemeClr val="dk1"/>
                  </a:solidFill>
                  <a:latin typeface="DengXian" panose="02010600030101010101" pitchFamily="2" charset="-122"/>
                  <a:ea typeface="DengXian" panose="02010600030101010101" pitchFamily="2" charset="-122"/>
                  <a:cs typeface="Times New Roman" charset="0"/>
                  <a:sym typeface="Arial"/>
                </a:rPr>
                <a:t>/</a:t>
              </a:r>
              <a:r>
                <a:rPr lang="zh-CN" altLang="en-US" sz="1800" dirty="0">
                  <a:solidFill>
                    <a:schemeClr val="dk1"/>
                  </a:solidFill>
                  <a:latin typeface="DengXian" panose="02010600030101010101" pitchFamily="2" charset="-122"/>
                  <a:ea typeface="DengXian" panose="02010600030101010101" pitchFamily="2" charset="-122"/>
                  <a:cs typeface="Times New Roman" charset="0"/>
                  <a:sym typeface="Arial"/>
                </a:rPr>
                <a:t>测试集</a:t>
              </a:r>
              <a:endParaRPr lang="en-US" sz="18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grpSp>
        <p:nvGrpSpPr>
          <p:cNvPr id="20" name="Shape 115">
            <a:extLst>
              <a:ext uri="{FF2B5EF4-FFF2-40B4-BE49-F238E27FC236}">
                <a16:creationId xmlns:a16="http://schemas.microsoft.com/office/drawing/2014/main" id="{DAFB337D-A90F-9F48-BF76-5B63E73B762C}"/>
              </a:ext>
            </a:extLst>
          </p:cNvPr>
          <p:cNvGrpSpPr/>
          <p:nvPr/>
        </p:nvGrpSpPr>
        <p:grpSpPr>
          <a:xfrm>
            <a:off x="3950813" y="2475826"/>
            <a:ext cx="3792559" cy="2887691"/>
            <a:chOff x="5748688" y="3690255"/>
            <a:chExt cx="3792559" cy="2887691"/>
          </a:xfrm>
        </p:grpSpPr>
        <p:grpSp>
          <p:nvGrpSpPr>
            <p:cNvPr id="21" name="Shape 116">
              <a:extLst>
                <a:ext uri="{FF2B5EF4-FFF2-40B4-BE49-F238E27FC236}">
                  <a16:creationId xmlns:a16="http://schemas.microsoft.com/office/drawing/2014/main" id="{2E02E466-CE41-6A4D-8DFF-7805ED8B8A4D}"/>
                </a:ext>
              </a:extLst>
            </p:cNvPr>
            <p:cNvGrpSpPr/>
            <p:nvPr/>
          </p:nvGrpSpPr>
          <p:grpSpPr>
            <a:xfrm>
              <a:off x="6983505" y="4443287"/>
              <a:ext cx="900954" cy="1251590"/>
              <a:chOff x="1640540" y="4437529"/>
              <a:chExt cx="900954" cy="1251590"/>
            </a:xfrm>
          </p:grpSpPr>
          <p:sp>
            <p:nvSpPr>
              <p:cNvPr id="35" name="Shape 117">
                <a:extLst>
                  <a:ext uri="{FF2B5EF4-FFF2-40B4-BE49-F238E27FC236}">
                    <a16:creationId xmlns:a16="http://schemas.microsoft.com/office/drawing/2014/main" id="{2DD9689A-98FD-6C43-A315-E3AE8B82DDB6}"/>
                  </a:ext>
                </a:extLst>
              </p:cNvPr>
              <p:cNvSpPr/>
              <p:nvPr/>
            </p:nvSpPr>
            <p:spPr>
              <a:xfrm>
                <a:off x="1640541" y="4437529"/>
                <a:ext cx="900953" cy="309283"/>
              </a:xfrm>
              <a:prstGeom prst="rect">
                <a:avLst/>
              </a:prstGeom>
              <a:solidFill>
                <a:srgbClr val="FF0000"/>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36" name="Shape 118">
                <a:extLst>
                  <a:ext uri="{FF2B5EF4-FFF2-40B4-BE49-F238E27FC236}">
                    <a16:creationId xmlns:a16="http://schemas.microsoft.com/office/drawing/2014/main" id="{0FC29F02-60EC-BC4C-95A3-A2FB0CE4D3B6}"/>
                  </a:ext>
                </a:extLst>
              </p:cNvPr>
              <p:cNvSpPr/>
              <p:nvPr/>
            </p:nvSpPr>
            <p:spPr>
              <a:xfrm>
                <a:off x="1640540" y="4746812"/>
                <a:ext cx="900953" cy="309283"/>
              </a:xfrm>
              <a:prstGeom prst="rect">
                <a:avLst/>
              </a:prstGeom>
              <a:solidFill>
                <a:srgbClr val="FFC000"/>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37" name="Shape 119">
                <a:extLst>
                  <a:ext uri="{FF2B5EF4-FFF2-40B4-BE49-F238E27FC236}">
                    <a16:creationId xmlns:a16="http://schemas.microsoft.com/office/drawing/2014/main" id="{E38ABAB1-CB0A-2349-9B69-91A10AA72F4E}"/>
                  </a:ext>
                </a:extLst>
              </p:cNvPr>
              <p:cNvSpPr/>
              <p:nvPr/>
            </p:nvSpPr>
            <p:spPr>
              <a:xfrm>
                <a:off x="1640540" y="5063071"/>
                <a:ext cx="900953" cy="309283"/>
              </a:xfrm>
              <a:prstGeom prst="rect">
                <a:avLst/>
              </a:prstGeom>
              <a:solidFill>
                <a:srgbClr val="00B050"/>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C</a:t>
                </a:r>
              </a:p>
            </p:txBody>
          </p:sp>
          <p:sp>
            <p:nvSpPr>
              <p:cNvPr id="38" name="Shape 120">
                <a:extLst>
                  <a:ext uri="{FF2B5EF4-FFF2-40B4-BE49-F238E27FC236}">
                    <a16:creationId xmlns:a16="http://schemas.microsoft.com/office/drawing/2014/main" id="{1940BFB2-648F-0246-8FFB-6AE358A86191}"/>
                  </a:ext>
                </a:extLst>
              </p:cNvPr>
              <p:cNvSpPr/>
              <p:nvPr/>
            </p:nvSpPr>
            <p:spPr>
              <a:xfrm>
                <a:off x="1640540" y="5379836"/>
                <a:ext cx="900953" cy="309283"/>
              </a:xfrm>
              <a:prstGeom prst="rect">
                <a:avLst/>
              </a:prstGeom>
              <a:solidFill>
                <a:srgbClr val="7030A0"/>
              </a:solidFill>
              <a:ln w="12700" cap="flat" cmpd="sng">
                <a:solidFill>
                  <a:srgbClr val="7030A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grpSp>
        <p:sp>
          <p:nvSpPr>
            <p:cNvPr id="22" name="Shape 121">
              <a:extLst>
                <a:ext uri="{FF2B5EF4-FFF2-40B4-BE49-F238E27FC236}">
                  <a16:creationId xmlns:a16="http://schemas.microsoft.com/office/drawing/2014/main" id="{AD4D2D60-3E33-264F-8A92-449CD7B7D2CC}"/>
                </a:ext>
              </a:extLst>
            </p:cNvPr>
            <p:cNvSpPr txBox="1"/>
            <p:nvPr/>
          </p:nvSpPr>
          <p:spPr>
            <a:xfrm>
              <a:off x="7105533" y="3690255"/>
              <a:ext cx="738422"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特征</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nvGrpSpPr>
            <p:cNvPr id="23" name="Shape 122">
              <a:extLst>
                <a:ext uri="{FF2B5EF4-FFF2-40B4-BE49-F238E27FC236}">
                  <a16:creationId xmlns:a16="http://schemas.microsoft.com/office/drawing/2014/main" id="{3834F68E-470E-4149-922A-CE7B7C4732AA}"/>
                </a:ext>
              </a:extLst>
            </p:cNvPr>
            <p:cNvGrpSpPr/>
            <p:nvPr/>
          </p:nvGrpSpPr>
          <p:grpSpPr>
            <a:xfrm>
              <a:off x="8561294" y="4443287"/>
              <a:ext cx="277908" cy="1251886"/>
              <a:chOff x="3420034" y="4437529"/>
              <a:chExt cx="277908" cy="1251886"/>
            </a:xfrm>
          </p:grpSpPr>
          <p:sp>
            <p:nvSpPr>
              <p:cNvPr id="31" name="Shape 123">
                <a:extLst>
                  <a:ext uri="{FF2B5EF4-FFF2-40B4-BE49-F238E27FC236}">
                    <a16:creationId xmlns:a16="http://schemas.microsoft.com/office/drawing/2014/main" id="{6ECEC364-863D-CA45-9425-9B32414399B1}"/>
                  </a:ext>
                </a:extLst>
              </p:cNvPr>
              <p:cNvSpPr/>
              <p:nvPr/>
            </p:nvSpPr>
            <p:spPr>
              <a:xfrm>
                <a:off x="3420035" y="4437529"/>
                <a:ext cx="277907" cy="309579"/>
              </a:xfrm>
              <a:prstGeom prst="rect">
                <a:avLst/>
              </a:prstGeom>
              <a:solidFill>
                <a:srgbClr val="FF0000"/>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32" name="Shape 124">
                <a:extLst>
                  <a:ext uri="{FF2B5EF4-FFF2-40B4-BE49-F238E27FC236}">
                    <a16:creationId xmlns:a16="http://schemas.microsoft.com/office/drawing/2014/main" id="{AC1BEAED-3917-474A-8759-44A4E63E8E1B}"/>
                  </a:ext>
                </a:extLst>
              </p:cNvPr>
              <p:cNvSpPr/>
              <p:nvPr/>
            </p:nvSpPr>
            <p:spPr>
              <a:xfrm>
                <a:off x="3420034" y="4746812"/>
                <a:ext cx="277907" cy="309579"/>
              </a:xfrm>
              <a:prstGeom prst="rect">
                <a:avLst/>
              </a:prstGeom>
              <a:solidFill>
                <a:srgbClr val="FFC000"/>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33" name="Shape 125">
                <a:extLst>
                  <a:ext uri="{FF2B5EF4-FFF2-40B4-BE49-F238E27FC236}">
                    <a16:creationId xmlns:a16="http://schemas.microsoft.com/office/drawing/2014/main" id="{E4ED5DC5-5B18-C14C-A292-62BECC33960D}"/>
                  </a:ext>
                </a:extLst>
              </p:cNvPr>
              <p:cNvSpPr/>
              <p:nvPr/>
            </p:nvSpPr>
            <p:spPr>
              <a:xfrm>
                <a:off x="3420034" y="5063071"/>
                <a:ext cx="277907" cy="309579"/>
              </a:xfrm>
              <a:prstGeom prst="rect">
                <a:avLst/>
              </a:prstGeom>
              <a:solidFill>
                <a:srgbClr val="00B050"/>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C</a:t>
                </a:r>
              </a:p>
            </p:txBody>
          </p:sp>
          <p:sp>
            <p:nvSpPr>
              <p:cNvPr id="34" name="Shape 126">
                <a:extLst>
                  <a:ext uri="{FF2B5EF4-FFF2-40B4-BE49-F238E27FC236}">
                    <a16:creationId xmlns:a16="http://schemas.microsoft.com/office/drawing/2014/main" id="{4EEECBF1-E87A-804B-8406-27D3F9F00DF8}"/>
                  </a:ext>
                </a:extLst>
              </p:cNvPr>
              <p:cNvSpPr/>
              <p:nvPr/>
            </p:nvSpPr>
            <p:spPr>
              <a:xfrm>
                <a:off x="3420034" y="5379836"/>
                <a:ext cx="277907" cy="309579"/>
              </a:xfrm>
              <a:prstGeom prst="rect">
                <a:avLst/>
              </a:prstGeom>
              <a:solidFill>
                <a:srgbClr val="7030A0"/>
              </a:solidFill>
              <a:ln w="12700" cap="flat" cmpd="sng">
                <a:solidFill>
                  <a:srgbClr val="7030A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grpSp>
        <p:sp>
          <p:nvSpPr>
            <p:cNvPr id="24" name="Shape 127">
              <a:extLst>
                <a:ext uri="{FF2B5EF4-FFF2-40B4-BE49-F238E27FC236}">
                  <a16:creationId xmlns:a16="http://schemas.microsoft.com/office/drawing/2014/main" id="{BA760731-4ECD-4347-A9FB-026ABE6C4EB4}"/>
                </a:ext>
              </a:extLst>
            </p:cNvPr>
            <p:cNvSpPr txBox="1"/>
            <p:nvPr/>
          </p:nvSpPr>
          <p:spPr>
            <a:xfrm>
              <a:off x="8361268" y="3703256"/>
              <a:ext cx="677957"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标签</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25" name="Shape 128">
              <a:extLst>
                <a:ext uri="{FF2B5EF4-FFF2-40B4-BE49-F238E27FC236}">
                  <a16:creationId xmlns:a16="http://schemas.microsoft.com/office/drawing/2014/main" id="{0942A606-25A4-9F48-84CD-5A0ABA9DFF73}"/>
                </a:ext>
              </a:extLst>
            </p:cNvPr>
            <p:cNvSpPr/>
            <p:nvPr/>
          </p:nvSpPr>
          <p:spPr>
            <a:xfrm>
              <a:off x="8091768" y="4628898"/>
              <a:ext cx="227479" cy="316259"/>
            </a:xfrm>
            <a:prstGeom prst="rightArrow">
              <a:avLst>
                <a:gd name="adj1" fmla="val 50000"/>
                <a:gd name="adj2" fmla="val 50000"/>
              </a:avLst>
            </a:prstGeom>
            <a:solidFill>
              <a:schemeClr val="dk1"/>
            </a:solidFill>
            <a:ln w="1905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6" name="Shape 129">
              <a:extLst>
                <a:ext uri="{FF2B5EF4-FFF2-40B4-BE49-F238E27FC236}">
                  <a16:creationId xmlns:a16="http://schemas.microsoft.com/office/drawing/2014/main" id="{61494A2F-8828-FB40-A805-D2235BDD6052}"/>
                </a:ext>
              </a:extLst>
            </p:cNvPr>
            <p:cNvSpPr txBox="1"/>
            <p:nvPr/>
          </p:nvSpPr>
          <p:spPr>
            <a:xfrm>
              <a:off x="6413531" y="6090810"/>
              <a:ext cx="2737176" cy="487136"/>
            </a:xfrm>
            <a:prstGeom prst="rect">
              <a:avLst/>
            </a:prstGeom>
            <a:noFill/>
            <a:ln>
              <a:noFill/>
            </a:ln>
          </p:spPr>
          <p:txBody>
            <a:bodyPr wrap="square" lIns="91425" tIns="45700" rIns="91425" bIns="45700" anchor="t" anchorCtr="0">
              <a:noAutofit/>
            </a:bodyPr>
            <a:lstStyle/>
            <a:p>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Arial"/>
                </a:rPr>
                <a:t>传统型零样本分类</a:t>
              </a:r>
              <a:endParaRPr lang="en-US" sz="24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27" name="Shape 130">
              <a:extLst>
                <a:ext uri="{FF2B5EF4-FFF2-40B4-BE49-F238E27FC236}">
                  <a16:creationId xmlns:a16="http://schemas.microsoft.com/office/drawing/2014/main" id="{68107DBA-DA57-0E41-B411-8571415A8656}"/>
                </a:ext>
              </a:extLst>
            </p:cNvPr>
            <p:cNvSpPr/>
            <p:nvPr/>
          </p:nvSpPr>
          <p:spPr>
            <a:xfrm>
              <a:off x="8091767" y="5273931"/>
              <a:ext cx="227479" cy="316259"/>
            </a:xfrm>
            <a:prstGeom prst="rightArrow">
              <a:avLst>
                <a:gd name="adj1" fmla="val 50000"/>
                <a:gd name="adj2" fmla="val 50000"/>
              </a:avLst>
            </a:prstGeom>
            <a:noFill/>
            <a:ln w="19050" cap="flat" cmpd="sng">
              <a:solidFill>
                <a:schemeClr val="dk1"/>
              </a:solidFill>
              <a:prstDash val="dash"/>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28" name="Shape 131">
              <a:extLst>
                <a:ext uri="{FF2B5EF4-FFF2-40B4-BE49-F238E27FC236}">
                  <a16:creationId xmlns:a16="http://schemas.microsoft.com/office/drawing/2014/main" id="{32931F62-57A0-C648-A09D-B7E767A279A5}"/>
                </a:ext>
              </a:extLst>
            </p:cNvPr>
            <p:cNvCxnSpPr/>
            <p:nvPr/>
          </p:nvCxnSpPr>
          <p:spPr>
            <a:xfrm>
              <a:off x="6347460" y="5069542"/>
              <a:ext cx="3193787" cy="0"/>
            </a:xfrm>
            <a:prstGeom prst="straightConnector1">
              <a:avLst/>
            </a:prstGeom>
            <a:noFill/>
            <a:ln w="25400" cap="flat" cmpd="sng">
              <a:solidFill>
                <a:schemeClr val="dk1"/>
              </a:solidFill>
              <a:prstDash val="dash"/>
              <a:miter lim="800000"/>
              <a:headEnd type="none" w="med" len="med"/>
              <a:tailEnd type="none" w="med" len="med"/>
            </a:ln>
          </p:spPr>
        </p:cxnSp>
        <p:sp>
          <p:nvSpPr>
            <p:cNvPr id="29" name="Shape 132">
              <a:extLst>
                <a:ext uri="{FF2B5EF4-FFF2-40B4-BE49-F238E27FC236}">
                  <a16:creationId xmlns:a16="http://schemas.microsoft.com/office/drawing/2014/main" id="{BE488078-7CBA-A147-8443-F02B0CDECFB5}"/>
                </a:ext>
              </a:extLst>
            </p:cNvPr>
            <p:cNvSpPr txBox="1"/>
            <p:nvPr/>
          </p:nvSpPr>
          <p:spPr>
            <a:xfrm>
              <a:off x="5748688" y="4524562"/>
              <a:ext cx="94941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训练集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30" name="Shape 133">
              <a:extLst>
                <a:ext uri="{FF2B5EF4-FFF2-40B4-BE49-F238E27FC236}">
                  <a16:creationId xmlns:a16="http://schemas.microsoft.com/office/drawing/2014/main" id="{05DFE5D8-A2AF-194E-9B3C-C9C9BEEE88B4}"/>
                </a:ext>
              </a:extLst>
            </p:cNvPr>
            <p:cNvSpPr txBox="1"/>
            <p:nvPr/>
          </p:nvSpPr>
          <p:spPr>
            <a:xfrm>
              <a:off x="5752822" y="5222681"/>
              <a:ext cx="945284"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测试集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grpSp>
        <p:nvGrpSpPr>
          <p:cNvPr id="39" name="Shape 150">
            <a:extLst>
              <a:ext uri="{FF2B5EF4-FFF2-40B4-BE49-F238E27FC236}">
                <a16:creationId xmlns:a16="http://schemas.microsoft.com/office/drawing/2014/main" id="{49F07264-7D81-4342-B9B4-7DC8807AE9CD}"/>
              </a:ext>
            </a:extLst>
          </p:cNvPr>
          <p:cNvGrpSpPr/>
          <p:nvPr/>
        </p:nvGrpSpPr>
        <p:grpSpPr>
          <a:xfrm>
            <a:off x="7987452" y="2487863"/>
            <a:ext cx="3766086" cy="2864355"/>
            <a:chOff x="8429011" y="3584472"/>
            <a:chExt cx="3766086" cy="2864355"/>
          </a:xfrm>
        </p:grpSpPr>
        <p:sp>
          <p:nvSpPr>
            <p:cNvPr id="40" name="Shape 151">
              <a:extLst>
                <a:ext uri="{FF2B5EF4-FFF2-40B4-BE49-F238E27FC236}">
                  <a16:creationId xmlns:a16="http://schemas.microsoft.com/office/drawing/2014/main" id="{61F3AC81-55FF-254B-9845-B3437633B708}"/>
                </a:ext>
              </a:extLst>
            </p:cNvPr>
            <p:cNvSpPr txBox="1"/>
            <p:nvPr/>
          </p:nvSpPr>
          <p:spPr>
            <a:xfrm>
              <a:off x="9176070" y="5987839"/>
              <a:ext cx="2737176" cy="460988"/>
            </a:xfrm>
            <a:prstGeom prst="rect">
              <a:avLst/>
            </a:prstGeom>
            <a:noFill/>
            <a:ln>
              <a:noFill/>
            </a:ln>
          </p:spPr>
          <p:txBody>
            <a:bodyPr wrap="square" lIns="91425" tIns="45700" rIns="91425" bIns="45700" anchor="t" anchorCtr="0">
              <a:noAutofit/>
            </a:bodyPr>
            <a:lstStyle/>
            <a:p>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Arial"/>
                </a:rPr>
                <a:t>通用型零样本分类</a:t>
              </a:r>
              <a:endParaRPr lang="en-US" sz="24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1" name="Shape 152">
              <a:extLst>
                <a:ext uri="{FF2B5EF4-FFF2-40B4-BE49-F238E27FC236}">
                  <a16:creationId xmlns:a16="http://schemas.microsoft.com/office/drawing/2014/main" id="{E5741C97-2089-4C4F-A4B1-71CD0C0E92E8}"/>
                </a:ext>
              </a:extLst>
            </p:cNvPr>
            <p:cNvSpPr txBox="1"/>
            <p:nvPr/>
          </p:nvSpPr>
          <p:spPr>
            <a:xfrm>
              <a:off x="9718620" y="3588312"/>
              <a:ext cx="738422"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特征</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2" name="Shape 153">
              <a:extLst>
                <a:ext uri="{FF2B5EF4-FFF2-40B4-BE49-F238E27FC236}">
                  <a16:creationId xmlns:a16="http://schemas.microsoft.com/office/drawing/2014/main" id="{5547FB21-498D-5542-8338-ED65FB403C75}"/>
                </a:ext>
              </a:extLst>
            </p:cNvPr>
            <p:cNvSpPr txBox="1"/>
            <p:nvPr/>
          </p:nvSpPr>
          <p:spPr>
            <a:xfrm>
              <a:off x="11015118" y="3584472"/>
              <a:ext cx="677957"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标签</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3" name="Shape 154">
              <a:extLst>
                <a:ext uri="{FF2B5EF4-FFF2-40B4-BE49-F238E27FC236}">
                  <a16:creationId xmlns:a16="http://schemas.microsoft.com/office/drawing/2014/main" id="{487F1110-2885-1644-AB3F-E35FD6BE20DA}"/>
                </a:ext>
              </a:extLst>
            </p:cNvPr>
            <p:cNvSpPr/>
            <p:nvPr/>
          </p:nvSpPr>
          <p:spPr>
            <a:xfrm>
              <a:off x="10745618" y="4163166"/>
              <a:ext cx="227479" cy="316259"/>
            </a:xfrm>
            <a:prstGeom prst="rightArrow">
              <a:avLst>
                <a:gd name="adj1" fmla="val 50000"/>
                <a:gd name="adj2" fmla="val 50000"/>
              </a:avLst>
            </a:prstGeom>
            <a:solidFill>
              <a:schemeClr val="dk1"/>
            </a:solidFill>
            <a:ln w="1905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4" name="Shape 155">
              <a:extLst>
                <a:ext uri="{FF2B5EF4-FFF2-40B4-BE49-F238E27FC236}">
                  <a16:creationId xmlns:a16="http://schemas.microsoft.com/office/drawing/2014/main" id="{78543523-2B86-8141-A15E-3C6862D405D7}"/>
                </a:ext>
              </a:extLst>
            </p:cNvPr>
            <p:cNvSpPr/>
            <p:nvPr/>
          </p:nvSpPr>
          <p:spPr>
            <a:xfrm>
              <a:off x="10745617" y="5023351"/>
              <a:ext cx="227479" cy="316259"/>
            </a:xfrm>
            <a:prstGeom prst="rightArrow">
              <a:avLst>
                <a:gd name="adj1" fmla="val 50000"/>
                <a:gd name="adj2" fmla="val 50000"/>
              </a:avLst>
            </a:prstGeom>
            <a:noFill/>
            <a:ln w="19050" cap="flat" cmpd="sng">
              <a:solidFill>
                <a:schemeClr val="dk1"/>
              </a:solidFill>
              <a:prstDash val="dash"/>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5" name="Shape 156">
              <a:extLst>
                <a:ext uri="{FF2B5EF4-FFF2-40B4-BE49-F238E27FC236}">
                  <a16:creationId xmlns:a16="http://schemas.microsoft.com/office/drawing/2014/main" id="{BDB43D5A-E724-2C48-A788-F0E6A7DC16AC}"/>
                </a:ext>
              </a:extLst>
            </p:cNvPr>
            <p:cNvSpPr txBox="1"/>
            <p:nvPr/>
          </p:nvSpPr>
          <p:spPr>
            <a:xfrm>
              <a:off x="8429012" y="4072147"/>
              <a:ext cx="900954"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训练集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6" name="Shape 157">
              <a:extLst>
                <a:ext uri="{FF2B5EF4-FFF2-40B4-BE49-F238E27FC236}">
                  <a16:creationId xmlns:a16="http://schemas.microsoft.com/office/drawing/2014/main" id="{509D04CA-A024-8A4C-9E7F-206A7069839B}"/>
                </a:ext>
              </a:extLst>
            </p:cNvPr>
            <p:cNvSpPr txBox="1"/>
            <p:nvPr/>
          </p:nvSpPr>
          <p:spPr>
            <a:xfrm>
              <a:off x="8429011" y="5064161"/>
              <a:ext cx="900954"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测试集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nvGrpSpPr>
            <p:cNvPr id="47" name="Shape 158">
              <a:extLst>
                <a:ext uri="{FF2B5EF4-FFF2-40B4-BE49-F238E27FC236}">
                  <a16:creationId xmlns:a16="http://schemas.microsoft.com/office/drawing/2014/main" id="{C8EFC728-C2CB-8842-915F-A4CC15ACB1C2}"/>
                </a:ext>
              </a:extLst>
            </p:cNvPr>
            <p:cNvGrpSpPr/>
            <p:nvPr/>
          </p:nvGrpSpPr>
          <p:grpSpPr>
            <a:xfrm>
              <a:off x="9637355" y="3977555"/>
              <a:ext cx="907303" cy="1844005"/>
              <a:chOff x="9637355" y="4098578"/>
              <a:chExt cx="907303" cy="1844005"/>
            </a:xfrm>
          </p:grpSpPr>
          <p:sp>
            <p:nvSpPr>
              <p:cNvPr id="56" name="Shape 159">
                <a:extLst>
                  <a:ext uri="{FF2B5EF4-FFF2-40B4-BE49-F238E27FC236}">
                    <a16:creationId xmlns:a16="http://schemas.microsoft.com/office/drawing/2014/main" id="{D38B906F-6F72-E745-8CEE-9E3AFB5B9F76}"/>
                  </a:ext>
                </a:extLst>
              </p:cNvPr>
              <p:cNvSpPr/>
              <p:nvPr/>
            </p:nvSpPr>
            <p:spPr>
              <a:xfrm>
                <a:off x="9637356" y="4098578"/>
                <a:ext cx="900953" cy="309283"/>
              </a:xfrm>
              <a:prstGeom prst="rect">
                <a:avLst/>
              </a:prstGeom>
              <a:solidFill>
                <a:srgbClr val="FF0000"/>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57" name="Shape 160">
                <a:extLst>
                  <a:ext uri="{FF2B5EF4-FFF2-40B4-BE49-F238E27FC236}">
                    <a16:creationId xmlns:a16="http://schemas.microsoft.com/office/drawing/2014/main" id="{3C029833-AE76-0B43-BFF7-DC296966331A}"/>
                  </a:ext>
                </a:extLst>
              </p:cNvPr>
              <p:cNvSpPr/>
              <p:nvPr/>
            </p:nvSpPr>
            <p:spPr>
              <a:xfrm>
                <a:off x="9637355" y="4407861"/>
                <a:ext cx="900953" cy="309283"/>
              </a:xfrm>
              <a:prstGeom prst="rect">
                <a:avLst/>
              </a:prstGeom>
              <a:solidFill>
                <a:srgbClr val="FFC000"/>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58" name="Shape 161">
                <a:extLst>
                  <a:ext uri="{FF2B5EF4-FFF2-40B4-BE49-F238E27FC236}">
                    <a16:creationId xmlns:a16="http://schemas.microsoft.com/office/drawing/2014/main" id="{A09B6BFB-EA89-8B49-A489-5C5071221037}"/>
                  </a:ext>
                </a:extLst>
              </p:cNvPr>
              <p:cNvSpPr/>
              <p:nvPr/>
            </p:nvSpPr>
            <p:spPr>
              <a:xfrm>
                <a:off x="9643705" y="5316535"/>
                <a:ext cx="900953" cy="309283"/>
              </a:xfrm>
              <a:prstGeom prst="rect">
                <a:avLst/>
              </a:prstGeom>
              <a:solidFill>
                <a:srgbClr val="00B050"/>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C</a:t>
                </a:r>
              </a:p>
            </p:txBody>
          </p:sp>
          <p:sp>
            <p:nvSpPr>
              <p:cNvPr id="59" name="Shape 162">
                <a:extLst>
                  <a:ext uri="{FF2B5EF4-FFF2-40B4-BE49-F238E27FC236}">
                    <a16:creationId xmlns:a16="http://schemas.microsoft.com/office/drawing/2014/main" id="{AAB611A4-4D19-BD41-B5CF-F8590CAFBB4D}"/>
                  </a:ext>
                </a:extLst>
              </p:cNvPr>
              <p:cNvSpPr/>
              <p:nvPr/>
            </p:nvSpPr>
            <p:spPr>
              <a:xfrm>
                <a:off x="9643705" y="5633300"/>
                <a:ext cx="900953" cy="309283"/>
              </a:xfrm>
              <a:prstGeom prst="rect">
                <a:avLst/>
              </a:prstGeom>
              <a:solidFill>
                <a:srgbClr val="7030A0"/>
              </a:solidFill>
              <a:ln w="12700" cap="flat" cmpd="sng">
                <a:solidFill>
                  <a:srgbClr val="7030A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sp>
            <p:nvSpPr>
              <p:cNvPr id="60" name="Shape 163">
                <a:extLst>
                  <a:ext uri="{FF2B5EF4-FFF2-40B4-BE49-F238E27FC236}">
                    <a16:creationId xmlns:a16="http://schemas.microsoft.com/office/drawing/2014/main" id="{003A37EE-8CA6-FA4E-8417-9EE1ED588C4D}"/>
                  </a:ext>
                </a:extLst>
              </p:cNvPr>
              <p:cNvSpPr/>
              <p:nvPr/>
            </p:nvSpPr>
            <p:spPr>
              <a:xfrm>
                <a:off x="9641839" y="4729331"/>
                <a:ext cx="900953" cy="281166"/>
              </a:xfrm>
              <a:prstGeom prst="rect">
                <a:avLst/>
              </a:prstGeom>
              <a:solidFill>
                <a:srgbClr val="FF0000"/>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61" name="Shape 164">
                <a:extLst>
                  <a:ext uri="{FF2B5EF4-FFF2-40B4-BE49-F238E27FC236}">
                    <a16:creationId xmlns:a16="http://schemas.microsoft.com/office/drawing/2014/main" id="{7479AD57-4E5B-1147-88EF-97A76C902407}"/>
                  </a:ext>
                </a:extLst>
              </p:cNvPr>
              <p:cNvSpPr/>
              <p:nvPr/>
            </p:nvSpPr>
            <p:spPr>
              <a:xfrm>
                <a:off x="9641838" y="5018817"/>
                <a:ext cx="900953" cy="281166"/>
              </a:xfrm>
              <a:prstGeom prst="rect">
                <a:avLst/>
              </a:prstGeom>
              <a:solidFill>
                <a:srgbClr val="FFC000"/>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grpSp>
        <p:grpSp>
          <p:nvGrpSpPr>
            <p:cNvPr id="48" name="Shape 165">
              <a:extLst>
                <a:ext uri="{FF2B5EF4-FFF2-40B4-BE49-F238E27FC236}">
                  <a16:creationId xmlns:a16="http://schemas.microsoft.com/office/drawing/2014/main" id="{BEE27639-6EF7-C84B-B295-866802A33900}"/>
                </a:ext>
              </a:extLst>
            </p:cNvPr>
            <p:cNvGrpSpPr/>
            <p:nvPr/>
          </p:nvGrpSpPr>
          <p:grpSpPr>
            <a:xfrm>
              <a:off x="11215144" y="3977555"/>
              <a:ext cx="282391" cy="1844301"/>
              <a:chOff x="11215144" y="4098578"/>
              <a:chExt cx="282391" cy="1844301"/>
            </a:xfrm>
          </p:grpSpPr>
          <p:sp>
            <p:nvSpPr>
              <p:cNvPr id="50" name="Shape 166">
                <a:extLst>
                  <a:ext uri="{FF2B5EF4-FFF2-40B4-BE49-F238E27FC236}">
                    <a16:creationId xmlns:a16="http://schemas.microsoft.com/office/drawing/2014/main" id="{84E1C1E6-DCF8-0E48-8826-6A63017BABE5}"/>
                  </a:ext>
                </a:extLst>
              </p:cNvPr>
              <p:cNvSpPr/>
              <p:nvPr/>
            </p:nvSpPr>
            <p:spPr>
              <a:xfrm>
                <a:off x="11215145" y="4098578"/>
                <a:ext cx="277907" cy="309579"/>
              </a:xfrm>
              <a:prstGeom prst="rect">
                <a:avLst/>
              </a:prstGeom>
              <a:solidFill>
                <a:srgbClr val="FF0000"/>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51" name="Shape 167">
                <a:extLst>
                  <a:ext uri="{FF2B5EF4-FFF2-40B4-BE49-F238E27FC236}">
                    <a16:creationId xmlns:a16="http://schemas.microsoft.com/office/drawing/2014/main" id="{A568A028-0B42-6447-A111-14556C549BE2}"/>
                  </a:ext>
                </a:extLst>
              </p:cNvPr>
              <p:cNvSpPr/>
              <p:nvPr/>
            </p:nvSpPr>
            <p:spPr>
              <a:xfrm>
                <a:off x="11215144" y="4407861"/>
                <a:ext cx="277907" cy="309579"/>
              </a:xfrm>
              <a:prstGeom prst="rect">
                <a:avLst/>
              </a:prstGeom>
              <a:solidFill>
                <a:srgbClr val="FFC000"/>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52" name="Shape 168">
                <a:extLst>
                  <a:ext uri="{FF2B5EF4-FFF2-40B4-BE49-F238E27FC236}">
                    <a16:creationId xmlns:a16="http://schemas.microsoft.com/office/drawing/2014/main" id="{E88D6059-FDB8-9146-BE97-6737F2C43721}"/>
                  </a:ext>
                </a:extLst>
              </p:cNvPr>
              <p:cNvSpPr/>
              <p:nvPr/>
            </p:nvSpPr>
            <p:spPr>
              <a:xfrm>
                <a:off x="11215144" y="5310185"/>
                <a:ext cx="277907" cy="309579"/>
              </a:xfrm>
              <a:prstGeom prst="rect">
                <a:avLst/>
              </a:prstGeom>
              <a:solidFill>
                <a:srgbClr val="00B050"/>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53" name="Shape 169">
                <a:extLst>
                  <a:ext uri="{FF2B5EF4-FFF2-40B4-BE49-F238E27FC236}">
                    <a16:creationId xmlns:a16="http://schemas.microsoft.com/office/drawing/2014/main" id="{67D9E3BF-ACB2-8649-9263-227EA9A70643}"/>
                  </a:ext>
                </a:extLst>
              </p:cNvPr>
              <p:cNvSpPr/>
              <p:nvPr/>
            </p:nvSpPr>
            <p:spPr>
              <a:xfrm>
                <a:off x="11215144" y="5633300"/>
                <a:ext cx="277907" cy="309579"/>
              </a:xfrm>
              <a:prstGeom prst="rect">
                <a:avLst/>
              </a:prstGeom>
              <a:solidFill>
                <a:srgbClr val="7030A0"/>
              </a:solidFill>
              <a:ln w="12700" cap="flat" cmpd="sng">
                <a:solidFill>
                  <a:srgbClr val="7030A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D</a:t>
                </a:r>
              </a:p>
            </p:txBody>
          </p:sp>
          <p:sp>
            <p:nvSpPr>
              <p:cNvPr id="54" name="Shape 170">
                <a:extLst>
                  <a:ext uri="{FF2B5EF4-FFF2-40B4-BE49-F238E27FC236}">
                    <a16:creationId xmlns:a16="http://schemas.microsoft.com/office/drawing/2014/main" id="{4D00BC5F-C3A6-7D4B-8078-874DD4D4E880}"/>
                  </a:ext>
                </a:extLst>
              </p:cNvPr>
              <p:cNvSpPr/>
              <p:nvPr/>
            </p:nvSpPr>
            <p:spPr>
              <a:xfrm>
                <a:off x="11219628" y="4729345"/>
                <a:ext cx="277907" cy="281435"/>
              </a:xfrm>
              <a:prstGeom prst="rect">
                <a:avLst/>
              </a:prstGeom>
              <a:solidFill>
                <a:srgbClr val="FF0000"/>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55" name="Shape 171">
                <a:extLst>
                  <a:ext uri="{FF2B5EF4-FFF2-40B4-BE49-F238E27FC236}">
                    <a16:creationId xmlns:a16="http://schemas.microsoft.com/office/drawing/2014/main" id="{36D1BC66-491C-1143-9B5E-072B2A025347}"/>
                  </a:ext>
                </a:extLst>
              </p:cNvPr>
              <p:cNvSpPr/>
              <p:nvPr/>
            </p:nvSpPr>
            <p:spPr>
              <a:xfrm>
                <a:off x="11219627" y="5012481"/>
                <a:ext cx="277907" cy="281435"/>
              </a:xfrm>
              <a:prstGeom prst="rect">
                <a:avLst/>
              </a:prstGeom>
              <a:solidFill>
                <a:srgbClr val="FFC000"/>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B</a:t>
                </a:r>
              </a:p>
            </p:txBody>
          </p:sp>
        </p:grpSp>
        <p:cxnSp>
          <p:nvCxnSpPr>
            <p:cNvPr id="49" name="Shape 172">
              <a:extLst>
                <a:ext uri="{FF2B5EF4-FFF2-40B4-BE49-F238E27FC236}">
                  <a16:creationId xmlns:a16="http://schemas.microsoft.com/office/drawing/2014/main" id="{05EF98A5-08DA-6647-848C-0FE76BFF227D}"/>
                </a:ext>
              </a:extLst>
            </p:cNvPr>
            <p:cNvCxnSpPr/>
            <p:nvPr/>
          </p:nvCxnSpPr>
          <p:spPr>
            <a:xfrm>
              <a:off x="9001310" y="4610907"/>
              <a:ext cx="3193787" cy="0"/>
            </a:xfrm>
            <a:prstGeom prst="straightConnector1">
              <a:avLst/>
            </a:prstGeom>
            <a:noFill/>
            <a:ln w="25400" cap="flat" cmpd="sng">
              <a:solidFill>
                <a:schemeClr val="dk1"/>
              </a:solidFill>
              <a:prstDash val="dash"/>
              <a:miter lim="800000"/>
              <a:headEnd type="none" w="med" len="med"/>
              <a:tailEnd type="none" w="med" len="med"/>
            </a:ln>
          </p:spPr>
        </p:cxnSp>
      </p:grpSp>
      <p:sp>
        <p:nvSpPr>
          <p:cNvPr id="62" name="Shape 114">
            <a:extLst>
              <a:ext uri="{FF2B5EF4-FFF2-40B4-BE49-F238E27FC236}">
                <a16:creationId xmlns:a16="http://schemas.microsoft.com/office/drawing/2014/main" id="{DF417543-2676-AD4E-BA27-F75140FD77ED}"/>
              </a:ext>
            </a:extLst>
          </p:cNvPr>
          <p:cNvSpPr txBox="1"/>
          <p:nvPr/>
        </p:nvSpPr>
        <p:spPr>
          <a:xfrm>
            <a:off x="0" y="6415534"/>
            <a:ext cx="11759133" cy="487136"/>
          </a:xfrm>
          <a:prstGeom prst="rect">
            <a:avLst/>
          </a:prstGeom>
          <a:noFill/>
          <a:ln>
            <a:noFill/>
          </a:ln>
        </p:spPr>
        <p:txBody>
          <a:bodyPr wrap="square" lIns="91425" tIns="45700" rIns="91425" bIns="45700" anchor="t" anchorCtr="0">
            <a:no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Christoph H. Lampert</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et al. </a:t>
            </a:r>
            <a:r>
              <a:rPr lang="en-US" sz="1200" dirty="0">
                <a:solidFill>
                  <a:schemeClr val="tx1">
                    <a:lumMod val="50000"/>
                    <a:lumOff val="50000"/>
                  </a:schemeClr>
                </a:solidFill>
                <a:latin typeface="Arial" panose="020B0604020202020204" pitchFamily="34" charset="0"/>
                <a:cs typeface="Arial" panose="020B0604020202020204" pitchFamily="34" charset="0"/>
                <a:sym typeface="Calibri"/>
              </a:rPr>
              <a:t>Learning to detect unseen object classes by between-class attribute transfer. In CVPR, 2009.</a:t>
            </a:r>
          </a:p>
          <a:p>
            <a:r>
              <a:rPr lang="en-US" sz="1200" dirty="0">
                <a:solidFill>
                  <a:schemeClr val="tx1">
                    <a:lumMod val="50000"/>
                    <a:lumOff val="50000"/>
                  </a:schemeClr>
                </a:solidFill>
                <a:latin typeface="Arial" panose="020B0604020202020204" pitchFamily="34" charset="0"/>
                <a:cs typeface="Arial" panose="020B0604020202020204" pitchFamily="34" charset="0"/>
              </a:rPr>
              <a:t>Wei-</a:t>
            </a:r>
            <a:r>
              <a:rPr lang="en-US" sz="1200" dirty="0" err="1">
                <a:solidFill>
                  <a:schemeClr val="tx1">
                    <a:lumMod val="50000"/>
                    <a:lumOff val="50000"/>
                  </a:schemeClr>
                </a:solidFill>
                <a:latin typeface="Arial" panose="020B0604020202020204" pitchFamily="34" charset="0"/>
                <a:cs typeface="Arial" panose="020B0604020202020204" pitchFamily="34" charset="0"/>
              </a:rPr>
              <a:t>Lun</a:t>
            </a:r>
            <a:r>
              <a:rPr lang="en-US" sz="1200" dirty="0">
                <a:solidFill>
                  <a:schemeClr val="tx1">
                    <a:lumMod val="50000"/>
                    <a:lumOff val="50000"/>
                  </a:schemeClr>
                </a:solidFill>
                <a:latin typeface="Arial" panose="020B0604020202020204" pitchFamily="34" charset="0"/>
                <a:cs typeface="Arial" panose="020B0604020202020204" pitchFamily="34" charset="0"/>
              </a:rPr>
              <a:t> Chao</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et al. </a:t>
            </a:r>
            <a:r>
              <a:rPr lang="en-US" sz="1200" dirty="0">
                <a:solidFill>
                  <a:schemeClr val="tx1">
                    <a:lumMod val="50000"/>
                    <a:lumOff val="50000"/>
                  </a:schemeClr>
                </a:solidFill>
                <a:latin typeface="Arial" panose="020B0604020202020204" pitchFamily="34" charset="0"/>
                <a:cs typeface="Arial" panose="020B0604020202020204" pitchFamily="34" charset="0"/>
                <a:sym typeface="Calibri"/>
              </a:rPr>
              <a:t>An Empirical Study and Analysis of Generalized Zero-Shot Learning for Object Recognition in the Wild. In ECCV, 2016</a:t>
            </a:r>
          </a:p>
        </p:txBody>
      </p:sp>
    </p:spTree>
    <p:extLst>
      <p:ext uri="{BB962C8B-B14F-4D97-AF65-F5344CB8AC3E}">
        <p14:creationId xmlns:p14="http://schemas.microsoft.com/office/powerpoint/2010/main" val="4008266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5E02FB-9D3C-4843-A6D6-B2A24EE68581}"/>
              </a:ext>
            </a:extLst>
          </p:cNvPr>
          <p:cNvSpPr>
            <a:spLocks noGrp="1"/>
          </p:cNvSpPr>
          <p:nvPr>
            <p:ph type="title"/>
          </p:nvPr>
        </p:nvSpPr>
        <p:spPr>
          <a:xfrm>
            <a:off x="394850" y="365125"/>
            <a:ext cx="10515600" cy="1325563"/>
          </a:xfrm>
        </p:spPr>
        <p:txBody>
          <a:bodyPr/>
          <a:lstStyle/>
          <a:p>
            <a:r>
              <a:rPr lang="zh-CN" altLang="en-US" dirty="0"/>
              <a:t>嵌入映射模型</a:t>
            </a:r>
            <a:endParaRPr lang="en-US" dirty="0"/>
          </a:p>
        </p:txBody>
      </p:sp>
      <p:sp>
        <p:nvSpPr>
          <p:cNvPr id="4" name="Shape 179">
            <a:extLst>
              <a:ext uri="{FF2B5EF4-FFF2-40B4-BE49-F238E27FC236}">
                <a16:creationId xmlns:a16="http://schemas.microsoft.com/office/drawing/2014/main" id="{FCF2A0E1-44AF-B540-B0C8-7C207D3180C3}"/>
              </a:ext>
            </a:extLst>
          </p:cNvPr>
          <p:cNvSpPr/>
          <p:nvPr/>
        </p:nvSpPr>
        <p:spPr>
          <a:xfrm>
            <a:off x="3971715" y="1818661"/>
            <a:ext cx="3203999" cy="1748089"/>
          </a:xfrm>
          <a:prstGeom prst="leftRightArrow">
            <a:avLst>
              <a:gd name="adj1" fmla="val 50000"/>
              <a:gd name="adj2" fmla="val 50000"/>
            </a:avLst>
          </a:prstGeom>
          <a:solidFill>
            <a:schemeClr val="accent2">
              <a:lumMod val="20000"/>
              <a:lumOff val="80000"/>
            </a:schemeClr>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zh-CN" altLang="en-US" sz="2000" dirty="0">
                <a:latin typeface="Times New Roman" charset="0"/>
                <a:ea typeface="Times New Roman" charset="0"/>
                <a:cs typeface="Times New Roman" charset="0"/>
                <a:sym typeface="Calibri"/>
              </a:rPr>
              <a:t>学习映射函数</a:t>
            </a:r>
            <a:endParaRPr lang="en-US" sz="2000" dirty="0">
              <a:latin typeface="Times New Roman" charset="0"/>
              <a:ea typeface="Times New Roman" charset="0"/>
              <a:cs typeface="Times New Roman" charset="0"/>
              <a:sym typeface="Calibri"/>
            </a:endParaRPr>
          </a:p>
        </p:txBody>
      </p:sp>
      <p:grpSp>
        <p:nvGrpSpPr>
          <p:cNvPr id="5" name="Shape 180">
            <a:extLst>
              <a:ext uri="{FF2B5EF4-FFF2-40B4-BE49-F238E27FC236}">
                <a16:creationId xmlns:a16="http://schemas.microsoft.com/office/drawing/2014/main" id="{2BF3EDD6-4B6F-1846-A817-A57796C69E05}"/>
              </a:ext>
            </a:extLst>
          </p:cNvPr>
          <p:cNvGrpSpPr/>
          <p:nvPr/>
        </p:nvGrpSpPr>
        <p:grpSpPr>
          <a:xfrm>
            <a:off x="571861" y="3820975"/>
            <a:ext cx="10953832" cy="1715612"/>
            <a:chOff x="571861" y="4314460"/>
            <a:chExt cx="10953832" cy="1715612"/>
          </a:xfrm>
        </p:grpSpPr>
        <p:sp>
          <p:nvSpPr>
            <p:cNvPr id="6" name="Shape 181">
              <a:extLst>
                <a:ext uri="{FF2B5EF4-FFF2-40B4-BE49-F238E27FC236}">
                  <a16:creationId xmlns:a16="http://schemas.microsoft.com/office/drawing/2014/main" id="{4F5B969F-F906-A94F-8B8B-3E6DD58F3604}"/>
                </a:ext>
              </a:extLst>
            </p:cNvPr>
            <p:cNvSpPr/>
            <p:nvPr/>
          </p:nvSpPr>
          <p:spPr>
            <a:xfrm>
              <a:off x="10024533" y="4455366"/>
              <a:ext cx="1501160" cy="1337734"/>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algn="ctr"/>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Calibri"/>
                </a:rPr>
                <a:t>未见类别标签</a:t>
              </a:r>
              <a:endParaRPr lang="en-US" sz="24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7" name="Shape 182">
              <a:extLst>
                <a:ext uri="{FF2B5EF4-FFF2-40B4-BE49-F238E27FC236}">
                  <a16:creationId xmlns:a16="http://schemas.microsoft.com/office/drawing/2014/main" id="{1EC53DAA-246A-E445-9CDE-3C2EBE14F19A}"/>
                </a:ext>
              </a:extLst>
            </p:cNvPr>
            <p:cNvSpPr/>
            <p:nvPr/>
          </p:nvSpPr>
          <p:spPr>
            <a:xfrm rot="5400000">
              <a:off x="9060972" y="4683749"/>
              <a:ext cx="566208" cy="821267"/>
            </a:xfrm>
            <a:prstGeom prst="upDown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 name="Shape 183">
              <a:extLst>
                <a:ext uri="{FF2B5EF4-FFF2-40B4-BE49-F238E27FC236}">
                  <a16:creationId xmlns:a16="http://schemas.microsoft.com/office/drawing/2014/main" id="{6D8DF239-A8ED-2549-9D2B-DC5888F18D46}"/>
                </a:ext>
              </a:extLst>
            </p:cNvPr>
            <p:cNvSpPr/>
            <p:nvPr/>
          </p:nvSpPr>
          <p:spPr>
            <a:xfrm>
              <a:off x="571861" y="4472301"/>
              <a:ext cx="1498602" cy="1303867"/>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R="0" lvl="0" indent="0" algn="ctr">
                <a:spcBef>
                  <a:spcPts val="0"/>
                </a:spcBef>
                <a:buNone/>
              </a:pPr>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Calibri"/>
                </a:rPr>
                <a:t>测试</a:t>
              </a:r>
              <a:endParaRPr lang="en-US" altLang="zh-CN" sz="2400" dirty="0">
                <a:solidFill>
                  <a:schemeClr val="dk1"/>
                </a:solidFill>
                <a:latin typeface="DengXian" panose="02010600030101010101" pitchFamily="2" charset="-122"/>
                <a:ea typeface="DengXian" panose="02010600030101010101" pitchFamily="2" charset="-122"/>
                <a:cs typeface="Times New Roman" charset="0"/>
                <a:sym typeface="Calibri"/>
              </a:endParaRPr>
            </a:p>
            <a:p>
              <a:pPr marR="0" lvl="0" indent="0" algn="ctr">
                <a:spcBef>
                  <a:spcPts val="0"/>
                </a:spcBef>
                <a:buNone/>
              </a:pPr>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Calibri"/>
                </a:rPr>
                <a:t>图像</a:t>
              </a:r>
              <a:endParaRPr lang="en-US" sz="24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9" name="Shape 184">
              <a:extLst>
                <a:ext uri="{FF2B5EF4-FFF2-40B4-BE49-F238E27FC236}">
                  <a16:creationId xmlns:a16="http://schemas.microsoft.com/office/drawing/2014/main" id="{ED85923A-7A23-0A4D-AA76-CC4D39F6E48C}"/>
                </a:ext>
              </a:extLst>
            </p:cNvPr>
            <p:cNvSpPr/>
            <p:nvPr/>
          </p:nvSpPr>
          <p:spPr>
            <a:xfrm>
              <a:off x="2394723" y="4861768"/>
              <a:ext cx="609601" cy="524931"/>
            </a:xfrm>
            <a:prstGeom prst="right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       </a:t>
              </a:r>
            </a:p>
          </p:txBody>
        </p:sp>
        <p:sp>
          <p:nvSpPr>
            <p:cNvPr id="10" name="Shape 185">
              <a:extLst>
                <a:ext uri="{FF2B5EF4-FFF2-40B4-BE49-F238E27FC236}">
                  <a16:creationId xmlns:a16="http://schemas.microsoft.com/office/drawing/2014/main" id="{E5FD6BF4-0655-334D-879B-4A1334FD48F7}"/>
                </a:ext>
              </a:extLst>
            </p:cNvPr>
            <p:cNvSpPr/>
            <p:nvPr/>
          </p:nvSpPr>
          <p:spPr>
            <a:xfrm>
              <a:off x="3469221" y="4314460"/>
              <a:ext cx="195852" cy="1655894"/>
            </a:xfrm>
            <a:prstGeom prst="rect">
              <a:avLst/>
            </a:prstGeom>
            <a:solidFill>
              <a:schemeClr val="accent5">
                <a:lumMod val="20000"/>
                <a:lumOff val="80000"/>
              </a:schemeClr>
            </a:solidFill>
            <a:ln w="12700" cap="flat" cmpd="sng">
              <a:solidFill>
                <a:srgbClr val="0070C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11" name="Shape 186">
              <a:extLst>
                <a:ext uri="{FF2B5EF4-FFF2-40B4-BE49-F238E27FC236}">
                  <a16:creationId xmlns:a16="http://schemas.microsoft.com/office/drawing/2014/main" id="{193837AC-C8F8-3B48-ACE3-812A6A016416}"/>
                </a:ext>
              </a:extLst>
            </p:cNvPr>
            <p:cNvSpPr/>
            <p:nvPr/>
          </p:nvSpPr>
          <p:spPr>
            <a:xfrm>
              <a:off x="8504753" y="4374178"/>
              <a:ext cx="195852" cy="1655894"/>
            </a:xfrm>
            <a:prstGeom prst="rect">
              <a:avLst/>
            </a:prstGeom>
            <a:solidFill>
              <a:schemeClr val="accent6">
                <a:lumMod val="20000"/>
                <a:lumOff val="80000"/>
              </a:schemeClr>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grpSp>
      <p:grpSp>
        <p:nvGrpSpPr>
          <p:cNvPr id="12" name="Shape 187">
            <a:extLst>
              <a:ext uri="{FF2B5EF4-FFF2-40B4-BE49-F238E27FC236}">
                <a16:creationId xmlns:a16="http://schemas.microsoft.com/office/drawing/2014/main" id="{8E227DB1-6CBA-FC44-8896-F1A4B246E91F}"/>
              </a:ext>
            </a:extLst>
          </p:cNvPr>
          <p:cNvGrpSpPr/>
          <p:nvPr/>
        </p:nvGrpSpPr>
        <p:grpSpPr>
          <a:xfrm>
            <a:off x="567267" y="1489809"/>
            <a:ext cx="10958426" cy="4779729"/>
            <a:chOff x="567267" y="1997808"/>
            <a:chExt cx="10958426" cy="4779729"/>
          </a:xfrm>
        </p:grpSpPr>
        <p:sp>
          <p:nvSpPr>
            <p:cNvPr id="13" name="Shape 188">
              <a:extLst>
                <a:ext uri="{FF2B5EF4-FFF2-40B4-BE49-F238E27FC236}">
                  <a16:creationId xmlns:a16="http://schemas.microsoft.com/office/drawing/2014/main" id="{0EF037DF-C5FF-F849-929C-FF54BF667427}"/>
                </a:ext>
              </a:extLst>
            </p:cNvPr>
            <p:cNvSpPr txBox="1"/>
            <p:nvPr/>
          </p:nvSpPr>
          <p:spPr>
            <a:xfrm>
              <a:off x="2735635" y="6251928"/>
              <a:ext cx="1663024" cy="523220"/>
            </a:xfrm>
            <a:prstGeom prst="rect">
              <a:avLst/>
            </a:prstGeom>
            <a:noFill/>
            <a:ln>
              <a:noFill/>
            </a:ln>
          </p:spPr>
          <p:txBody>
            <a:bodyPr wrap="square" lIns="91425" tIns="45700" rIns="91425" bIns="45700" anchor="t" anchorCtr="0">
              <a:noAutofit/>
            </a:bodyPr>
            <a:lstStyle/>
            <a:p>
              <a:pPr algn="ctr"/>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Calibri"/>
                </a:rPr>
                <a:t>视觉特征</a:t>
              </a:r>
              <a:endParaRPr lang="en-US" sz="24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4" name="Shape 189">
              <a:extLst>
                <a:ext uri="{FF2B5EF4-FFF2-40B4-BE49-F238E27FC236}">
                  <a16:creationId xmlns:a16="http://schemas.microsoft.com/office/drawing/2014/main" id="{195B7912-19C2-A146-835B-14114E6994F0}"/>
                </a:ext>
              </a:extLst>
            </p:cNvPr>
            <p:cNvSpPr txBox="1"/>
            <p:nvPr/>
          </p:nvSpPr>
          <p:spPr>
            <a:xfrm>
              <a:off x="7711356" y="6254317"/>
              <a:ext cx="1849757" cy="523220"/>
            </a:xfrm>
            <a:prstGeom prst="rect">
              <a:avLst/>
            </a:prstGeom>
            <a:noFill/>
            <a:ln>
              <a:noFill/>
            </a:ln>
          </p:spPr>
          <p:txBody>
            <a:bodyPr wrap="square" lIns="91425" tIns="45700" rIns="91425" bIns="45700" anchor="t" anchorCtr="0">
              <a:noAutofit/>
            </a:bodyPr>
            <a:lstStyle/>
            <a:p>
              <a:pPr marR="0" lvl="0" indent="0" algn="ctr">
                <a:spcBef>
                  <a:spcPts val="0"/>
                </a:spcBef>
                <a:buNone/>
              </a:pPr>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Calibri"/>
                </a:rPr>
                <a:t>语义特征</a:t>
              </a:r>
              <a:endParaRPr lang="en-US" sz="24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5" name="Shape 190">
              <a:extLst>
                <a:ext uri="{FF2B5EF4-FFF2-40B4-BE49-F238E27FC236}">
                  <a16:creationId xmlns:a16="http://schemas.microsoft.com/office/drawing/2014/main" id="{9EEC8F48-E721-494F-8FD9-4B8BFF3121E3}"/>
                </a:ext>
              </a:extLst>
            </p:cNvPr>
            <p:cNvSpPr txBox="1"/>
            <p:nvPr/>
          </p:nvSpPr>
          <p:spPr>
            <a:xfrm>
              <a:off x="8914200" y="3738241"/>
              <a:ext cx="1322490" cy="405993"/>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Times New Roman" charset="0"/>
                  <a:ea typeface="Times New Roman" charset="0"/>
                  <a:cs typeface="Times New Roman" charset="0"/>
                  <a:sym typeface="Calibri"/>
                </a:rPr>
                <a:t>已知知识</a:t>
              </a:r>
              <a:endParaRPr lang="en-US" dirty="0">
                <a:solidFill>
                  <a:schemeClr val="dk1"/>
                </a:solidFill>
                <a:latin typeface="Times New Roman" charset="0"/>
                <a:ea typeface="Times New Roman" charset="0"/>
                <a:cs typeface="Times New Roman" charset="0"/>
                <a:sym typeface="Calibri"/>
              </a:endParaRPr>
            </a:p>
          </p:txBody>
        </p:sp>
        <p:sp>
          <p:nvSpPr>
            <p:cNvPr id="16" name="Shape 191">
              <a:extLst>
                <a:ext uri="{FF2B5EF4-FFF2-40B4-BE49-F238E27FC236}">
                  <a16:creationId xmlns:a16="http://schemas.microsoft.com/office/drawing/2014/main" id="{D7A62C22-310C-FE4C-8781-B4471C014CA8}"/>
                </a:ext>
              </a:extLst>
            </p:cNvPr>
            <p:cNvSpPr/>
            <p:nvPr/>
          </p:nvSpPr>
          <p:spPr>
            <a:xfrm>
              <a:off x="567267" y="2563032"/>
              <a:ext cx="1498602" cy="1303867"/>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algn="ctr"/>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Calibri"/>
                </a:rPr>
                <a:t>训练</a:t>
              </a:r>
              <a:endParaRPr lang="en-US" altLang="zh-CN" sz="2400" dirty="0">
                <a:solidFill>
                  <a:schemeClr val="dk1"/>
                </a:solidFill>
                <a:latin typeface="DengXian" panose="02010600030101010101" pitchFamily="2" charset="-122"/>
                <a:ea typeface="DengXian" panose="02010600030101010101" pitchFamily="2" charset="-122"/>
                <a:cs typeface="Times New Roman" charset="0"/>
                <a:sym typeface="Calibri"/>
              </a:endParaRPr>
            </a:p>
            <a:p>
              <a:pPr algn="ctr"/>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Calibri"/>
                </a:rPr>
                <a:t>图像</a:t>
              </a:r>
              <a:endParaRPr lang="en-US" sz="24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7" name="Shape 192">
              <a:extLst>
                <a:ext uri="{FF2B5EF4-FFF2-40B4-BE49-F238E27FC236}">
                  <a16:creationId xmlns:a16="http://schemas.microsoft.com/office/drawing/2014/main" id="{8DF8355C-F0FC-8845-B3DD-866844A94A83}"/>
                </a:ext>
              </a:extLst>
            </p:cNvPr>
            <p:cNvSpPr/>
            <p:nvPr/>
          </p:nvSpPr>
          <p:spPr>
            <a:xfrm>
              <a:off x="10024533" y="2403095"/>
              <a:ext cx="1501160" cy="1337734"/>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R="0" lvl="0" indent="0" algn="ctr">
                <a:spcBef>
                  <a:spcPts val="0"/>
                </a:spcBef>
                <a:buNone/>
              </a:pPr>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Calibri"/>
                </a:rPr>
                <a:t>已见类别标签</a:t>
              </a:r>
              <a:endParaRPr lang="en-US" sz="24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8" name="Shape 193">
              <a:extLst>
                <a:ext uri="{FF2B5EF4-FFF2-40B4-BE49-F238E27FC236}">
                  <a16:creationId xmlns:a16="http://schemas.microsoft.com/office/drawing/2014/main" id="{40A43D3C-E5C4-594B-9DF2-B4624B399039}"/>
                </a:ext>
              </a:extLst>
            </p:cNvPr>
            <p:cNvSpPr/>
            <p:nvPr/>
          </p:nvSpPr>
          <p:spPr>
            <a:xfrm>
              <a:off x="2463802" y="3019502"/>
              <a:ext cx="609601" cy="524931"/>
            </a:xfrm>
            <a:prstGeom prst="right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       </a:t>
              </a:r>
            </a:p>
          </p:txBody>
        </p:sp>
        <p:sp>
          <p:nvSpPr>
            <p:cNvPr id="19" name="Shape 194">
              <a:extLst>
                <a:ext uri="{FF2B5EF4-FFF2-40B4-BE49-F238E27FC236}">
                  <a16:creationId xmlns:a16="http://schemas.microsoft.com/office/drawing/2014/main" id="{CFF7FA27-EFA3-564D-BB24-52D76BE90DBF}"/>
                </a:ext>
              </a:extLst>
            </p:cNvPr>
            <p:cNvSpPr/>
            <p:nvPr/>
          </p:nvSpPr>
          <p:spPr>
            <a:xfrm rot="5400000">
              <a:off x="9064096" y="2806871"/>
              <a:ext cx="566208" cy="821267"/>
            </a:xfrm>
            <a:prstGeom prst="upDown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
          <p:nvSpPr>
            <p:cNvPr id="20" name="Shape 195">
              <a:extLst>
                <a:ext uri="{FF2B5EF4-FFF2-40B4-BE49-F238E27FC236}">
                  <a16:creationId xmlns:a16="http://schemas.microsoft.com/office/drawing/2014/main" id="{0C574F02-C1C7-B043-BBEB-260D3DD96BE9}"/>
                </a:ext>
              </a:extLst>
            </p:cNvPr>
            <p:cNvSpPr/>
            <p:nvPr/>
          </p:nvSpPr>
          <p:spPr>
            <a:xfrm>
              <a:off x="3453283" y="2405534"/>
              <a:ext cx="195852" cy="1655894"/>
            </a:xfrm>
            <a:prstGeom prst="rect">
              <a:avLst/>
            </a:prstGeom>
            <a:solidFill>
              <a:schemeClr val="accent5">
                <a:lumMod val="20000"/>
                <a:lumOff val="80000"/>
              </a:schemeClr>
            </a:solidFill>
            <a:ln w="12700" cap="flat" cmpd="sng">
              <a:solidFill>
                <a:srgbClr val="0070C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21" name="Shape 196">
              <a:extLst>
                <a:ext uri="{FF2B5EF4-FFF2-40B4-BE49-F238E27FC236}">
                  <a16:creationId xmlns:a16="http://schemas.microsoft.com/office/drawing/2014/main" id="{8A68D2BB-F922-5347-A571-DB7740A33A82}"/>
                </a:ext>
              </a:extLst>
            </p:cNvPr>
            <p:cNvSpPr/>
            <p:nvPr/>
          </p:nvSpPr>
          <p:spPr>
            <a:xfrm>
              <a:off x="8506865" y="2454020"/>
              <a:ext cx="195852" cy="1655894"/>
            </a:xfrm>
            <a:prstGeom prst="rect">
              <a:avLst/>
            </a:prstGeom>
            <a:solidFill>
              <a:schemeClr val="accent6">
                <a:lumMod val="20000"/>
                <a:lumOff val="80000"/>
              </a:schemeClr>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22" name="Shape 197">
              <a:extLst>
                <a:ext uri="{FF2B5EF4-FFF2-40B4-BE49-F238E27FC236}">
                  <a16:creationId xmlns:a16="http://schemas.microsoft.com/office/drawing/2014/main" id="{3C0589ED-8B39-A34E-824C-8A95B4EFADBA}"/>
                </a:ext>
              </a:extLst>
            </p:cNvPr>
            <p:cNvSpPr txBox="1"/>
            <p:nvPr/>
          </p:nvSpPr>
          <p:spPr>
            <a:xfrm>
              <a:off x="7181850" y="1997808"/>
              <a:ext cx="2842683" cy="371673"/>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dirty="0">
                  <a:solidFill>
                    <a:schemeClr val="dk1"/>
                  </a:solidFill>
                  <a:latin typeface="Times New Roman" charset="0"/>
                  <a:ea typeface="Times New Roman" charset="0"/>
                  <a:cs typeface="Times New Roman" charset="0"/>
                  <a:sym typeface="Calibri"/>
                </a:rPr>
                <a:t>Attributes/Word2Vec/</a:t>
              </a:r>
              <a:r>
                <a:rPr lang="en-US" dirty="0" err="1">
                  <a:solidFill>
                    <a:schemeClr val="dk1"/>
                  </a:solidFill>
                  <a:latin typeface="Times New Roman" charset="0"/>
                  <a:ea typeface="Times New Roman" charset="0"/>
                  <a:cs typeface="Times New Roman" charset="0"/>
                  <a:sym typeface="Calibri"/>
                </a:rPr>
                <a:t>GloVe</a:t>
              </a:r>
              <a:endParaRPr lang="en-US" dirty="0">
                <a:solidFill>
                  <a:schemeClr val="dk1"/>
                </a:solidFill>
                <a:latin typeface="Times New Roman" charset="0"/>
                <a:ea typeface="Times New Roman" charset="0"/>
                <a:cs typeface="Times New Roman" charset="0"/>
                <a:sym typeface="Calibri"/>
              </a:endParaRPr>
            </a:p>
          </p:txBody>
        </p:sp>
      </p:grpSp>
      <p:grpSp>
        <p:nvGrpSpPr>
          <p:cNvPr id="23" name="Shape 198">
            <a:extLst>
              <a:ext uri="{FF2B5EF4-FFF2-40B4-BE49-F238E27FC236}">
                <a16:creationId xmlns:a16="http://schemas.microsoft.com/office/drawing/2014/main" id="{EFF42C58-2706-2640-9265-AEDDAF4C22FE}"/>
              </a:ext>
            </a:extLst>
          </p:cNvPr>
          <p:cNvGrpSpPr/>
          <p:nvPr/>
        </p:nvGrpSpPr>
        <p:grpSpPr>
          <a:xfrm>
            <a:off x="3901364" y="3517749"/>
            <a:ext cx="4594463" cy="2018838"/>
            <a:chOff x="3901364" y="4011234"/>
            <a:chExt cx="4594463" cy="2018838"/>
          </a:xfrm>
        </p:grpSpPr>
        <p:sp>
          <p:nvSpPr>
            <p:cNvPr id="24" name="Shape 199">
              <a:extLst>
                <a:ext uri="{FF2B5EF4-FFF2-40B4-BE49-F238E27FC236}">
                  <a16:creationId xmlns:a16="http://schemas.microsoft.com/office/drawing/2014/main" id="{4F7672F6-E446-6C4E-A587-7950B905BC13}"/>
                </a:ext>
              </a:extLst>
            </p:cNvPr>
            <p:cNvSpPr/>
            <p:nvPr/>
          </p:nvSpPr>
          <p:spPr>
            <a:xfrm>
              <a:off x="3901364" y="4273517"/>
              <a:ext cx="3227855" cy="1751765"/>
            </a:xfrm>
            <a:prstGeom prst="leftRightArrow">
              <a:avLst>
                <a:gd name="adj1" fmla="val 50000"/>
                <a:gd name="adj2" fmla="val 50000"/>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zh-CN" altLang="en-US" sz="2000" dirty="0">
                  <a:solidFill>
                    <a:schemeClr val="dk1"/>
                  </a:solidFill>
                  <a:latin typeface="Times New Roman" charset="0"/>
                  <a:ea typeface="Times New Roman" charset="0"/>
                  <a:cs typeface="Times New Roman" charset="0"/>
                  <a:sym typeface="Calibri"/>
                </a:rPr>
                <a:t>已学习的映射函数</a:t>
              </a:r>
              <a:endParaRPr lang="en-US" sz="2000" dirty="0">
                <a:solidFill>
                  <a:schemeClr val="dk1"/>
                </a:solidFill>
                <a:latin typeface="Times New Roman" charset="0"/>
                <a:ea typeface="Times New Roman" charset="0"/>
                <a:cs typeface="Times New Roman" charset="0"/>
                <a:sym typeface="Calibri"/>
              </a:endParaRPr>
            </a:p>
          </p:txBody>
        </p:sp>
        <p:sp>
          <p:nvSpPr>
            <p:cNvPr id="25" name="Shape 200">
              <a:extLst>
                <a:ext uri="{FF2B5EF4-FFF2-40B4-BE49-F238E27FC236}">
                  <a16:creationId xmlns:a16="http://schemas.microsoft.com/office/drawing/2014/main" id="{01809473-7F5B-5D40-8C2D-C336EDE2009B}"/>
                </a:ext>
              </a:extLst>
            </p:cNvPr>
            <p:cNvSpPr/>
            <p:nvPr/>
          </p:nvSpPr>
          <p:spPr>
            <a:xfrm>
              <a:off x="7528249" y="4374178"/>
              <a:ext cx="195852" cy="1655894"/>
            </a:xfrm>
            <a:prstGeom prst="rect">
              <a:avLst/>
            </a:prstGeom>
            <a:solidFill>
              <a:schemeClr val="accent4">
                <a:lumMod val="20000"/>
                <a:lumOff val="80000"/>
              </a:schemeClr>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      </a:t>
              </a:r>
            </a:p>
          </p:txBody>
        </p:sp>
        <p:sp>
          <p:nvSpPr>
            <p:cNvPr id="26" name="Shape 201">
              <a:extLst>
                <a:ext uri="{FF2B5EF4-FFF2-40B4-BE49-F238E27FC236}">
                  <a16:creationId xmlns:a16="http://schemas.microsoft.com/office/drawing/2014/main" id="{F5C790EE-D6DD-7A47-B4D7-D7F8B979D04F}"/>
                </a:ext>
              </a:extLst>
            </p:cNvPr>
            <p:cNvSpPr txBox="1"/>
            <p:nvPr/>
          </p:nvSpPr>
          <p:spPr>
            <a:xfrm>
              <a:off x="6698932" y="4011234"/>
              <a:ext cx="1796895"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Arial" panose="020B0604020202020204" pitchFamily="34" charset="0"/>
                  <a:ea typeface="Times New Roman" charset="0"/>
                  <a:cs typeface="Arial" panose="020B0604020202020204" pitchFamily="34" charset="0"/>
                  <a:sym typeface="Calibri"/>
                </a:rPr>
                <a:t>预测的语义特征</a:t>
              </a:r>
              <a:endParaRPr lang="en-US" dirty="0">
                <a:solidFill>
                  <a:schemeClr val="dk1"/>
                </a:solidFill>
                <a:latin typeface="Arial" panose="020B0604020202020204" pitchFamily="34" charset="0"/>
                <a:ea typeface="Times New Roman" charset="0"/>
                <a:cs typeface="Arial" panose="020B0604020202020204" pitchFamily="34" charset="0"/>
                <a:sym typeface="Calibri"/>
              </a:endParaRPr>
            </a:p>
          </p:txBody>
        </p:sp>
      </p:grpSp>
      <p:grpSp>
        <p:nvGrpSpPr>
          <p:cNvPr id="27" name="Shape 202">
            <a:extLst>
              <a:ext uri="{FF2B5EF4-FFF2-40B4-BE49-F238E27FC236}">
                <a16:creationId xmlns:a16="http://schemas.microsoft.com/office/drawing/2014/main" id="{D2A098AF-7D48-C048-BF3A-0D4D7CC22BE8}"/>
              </a:ext>
            </a:extLst>
          </p:cNvPr>
          <p:cNvGrpSpPr/>
          <p:nvPr/>
        </p:nvGrpSpPr>
        <p:grpSpPr>
          <a:xfrm>
            <a:off x="7878482" y="4452732"/>
            <a:ext cx="620385" cy="865540"/>
            <a:chOff x="7878482" y="4946217"/>
            <a:chExt cx="620385" cy="865540"/>
          </a:xfrm>
        </p:grpSpPr>
        <p:sp>
          <p:nvSpPr>
            <p:cNvPr id="28" name="Shape 203">
              <a:extLst>
                <a:ext uri="{FF2B5EF4-FFF2-40B4-BE49-F238E27FC236}">
                  <a16:creationId xmlns:a16="http://schemas.microsoft.com/office/drawing/2014/main" id="{E33A73B3-0FBB-494B-98C5-032E29D164FA}"/>
                </a:ext>
              </a:extLst>
            </p:cNvPr>
            <p:cNvSpPr/>
            <p:nvPr/>
          </p:nvSpPr>
          <p:spPr>
            <a:xfrm>
              <a:off x="7878482" y="4946217"/>
              <a:ext cx="502660" cy="392380"/>
            </a:xfrm>
            <a:prstGeom prst="leftRightArrow">
              <a:avLst>
                <a:gd name="adj1" fmla="val 50000"/>
                <a:gd name="adj2" fmla="val 50000"/>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9" name="Shape 204">
              <a:extLst>
                <a:ext uri="{FF2B5EF4-FFF2-40B4-BE49-F238E27FC236}">
                  <a16:creationId xmlns:a16="http://schemas.microsoft.com/office/drawing/2014/main" id="{D814C474-CBBF-3040-9612-4F52A507C7A6}"/>
                </a:ext>
              </a:extLst>
            </p:cNvPr>
            <p:cNvSpPr txBox="1"/>
            <p:nvPr/>
          </p:nvSpPr>
          <p:spPr>
            <a:xfrm>
              <a:off x="7878482" y="5411647"/>
              <a:ext cx="620385"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2000">
                  <a:solidFill>
                    <a:schemeClr val="dk1"/>
                  </a:solidFill>
                  <a:latin typeface="+mn-ea"/>
                  <a:cs typeface="Calibri"/>
                  <a:sym typeface="Calibri"/>
                </a:rPr>
                <a:t>NN</a:t>
              </a:r>
              <a:endParaRPr lang="en-US" sz="2000" dirty="0">
                <a:solidFill>
                  <a:schemeClr val="dk1"/>
                </a:solidFill>
                <a:latin typeface="+mn-ea"/>
                <a:cs typeface="Calibri"/>
                <a:sym typeface="Calibri"/>
              </a:endParaRPr>
            </a:p>
          </p:txBody>
        </p:sp>
      </p:grpSp>
      <p:sp>
        <p:nvSpPr>
          <p:cNvPr id="30" name="Shape 114">
            <a:extLst>
              <a:ext uri="{FF2B5EF4-FFF2-40B4-BE49-F238E27FC236}">
                <a16:creationId xmlns:a16="http://schemas.microsoft.com/office/drawing/2014/main" id="{5FE16E74-A1DA-7D48-9702-82708BFE087A}"/>
              </a:ext>
            </a:extLst>
          </p:cNvPr>
          <p:cNvSpPr txBox="1"/>
          <p:nvPr/>
        </p:nvSpPr>
        <p:spPr>
          <a:xfrm>
            <a:off x="0" y="6424354"/>
            <a:ext cx="9654363" cy="487607"/>
          </a:xfrm>
          <a:prstGeom prst="rect">
            <a:avLst/>
          </a:prstGeom>
          <a:noFill/>
          <a:ln>
            <a:noFill/>
          </a:ln>
        </p:spPr>
        <p:txBody>
          <a:bodyPr wrap="square" lIns="91425" tIns="45700" rIns="91425" bIns="45700" anchor="t" anchorCtr="0">
            <a:no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Andrea </a:t>
            </a:r>
            <a:r>
              <a:rPr lang="en-US" sz="1200" dirty="0" err="1">
                <a:solidFill>
                  <a:schemeClr val="tx1">
                    <a:lumMod val="50000"/>
                    <a:lumOff val="50000"/>
                  </a:schemeClr>
                </a:solidFill>
                <a:latin typeface="Arial" panose="020B0604020202020204" pitchFamily="34" charset="0"/>
                <a:cs typeface="Arial" panose="020B0604020202020204" pitchFamily="34" charset="0"/>
              </a:rPr>
              <a:t>Frome</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et</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al.</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 </a:t>
            </a:r>
            <a:r>
              <a:rPr lang="en-US" sz="1200" dirty="0">
                <a:solidFill>
                  <a:schemeClr val="tx1">
                    <a:lumMod val="50000"/>
                    <a:lumOff val="50000"/>
                  </a:schemeClr>
                </a:solidFill>
                <a:latin typeface="Arial" panose="020B0604020202020204" pitchFamily="34" charset="0"/>
                <a:cs typeface="Arial" panose="020B0604020202020204" pitchFamily="34" charset="0"/>
                <a:sym typeface="Calibri"/>
              </a:rPr>
              <a:t>Devise: A Deep Visual-semantic Embedding Model. In NIPS, 2013.</a:t>
            </a:r>
          </a:p>
          <a:p>
            <a:r>
              <a:rPr lang="en-US" sz="1200" dirty="0">
                <a:solidFill>
                  <a:schemeClr val="tx1">
                    <a:lumMod val="50000"/>
                    <a:lumOff val="50000"/>
                  </a:schemeClr>
                </a:solidFill>
                <a:latin typeface="Arial" panose="020B0604020202020204" pitchFamily="34" charset="0"/>
                <a:cs typeface="Arial" panose="020B0604020202020204" pitchFamily="34" charset="0"/>
              </a:rPr>
              <a:t>Jimmy Ba</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et</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al.</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 </a:t>
            </a:r>
            <a:r>
              <a:rPr lang="en-US" sz="1200" dirty="0">
                <a:solidFill>
                  <a:schemeClr val="tx1">
                    <a:lumMod val="50000"/>
                    <a:lumOff val="50000"/>
                  </a:schemeClr>
                </a:solidFill>
                <a:latin typeface="Arial" panose="020B0604020202020204" pitchFamily="34" charset="0"/>
                <a:cs typeface="Arial" panose="020B0604020202020204" pitchFamily="34" charset="0"/>
                <a:sym typeface="Calibri"/>
              </a:rPr>
              <a:t>Predicting Deep Zero-shot Convolutional Neural Networks Using Textual Descriptions. In ICCV, 2015</a:t>
            </a:r>
          </a:p>
        </p:txBody>
      </p:sp>
    </p:spTree>
    <p:extLst>
      <p:ext uri="{BB962C8B-B14F-4D97-AF65-F5344CB8AC3E}">
        <p14:creationId xmlns:p14="http://schemas.microsoft.com/office/powerpoint/2010/main" val="1295755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D029C3A-3096-214D-BBC8-31BE51BB02A2}"/>
              </a:ext>
            </a:extLst>
          </p:cNvPr>
          <p:cNvSpPr txBox="1">
            <a:spLocks/>
          </p:cNvSpPr>
          <p:nvPr/>
        </p:nvSpPr>
        <p:spPr>
          <a:xfrm>
            <a:off x="39485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icrosoft YaHei" panose="020B0503020204020204" pitchFamily="34" charset="-122"/>
                <a:ea typeface="Microsoft YaHei" panose="020B0503020204020204" pitchFamily="34" charset="-122"/>
                <a:cs typeface="+mj-cs"/>
              </a:defRPr>
            </a:lvl1pPr>
          </a:lstStyle>
          <a:p>
            <a:r>
              <a:rPr lang="zh-CN" altLang="en-US"/>
              <a:t>嵌入映射模型</a:t>
            </a:r>
            <a:endParaRPr lang="en-US" dirty="0"/>
          </a:p>
        </p:txBody>
      </p:sp>
      <p:pic>
        <p:nvPicPr>
          <p:cNvPr id="5" name="Content Placeholder 3">
            <a:extLst>
              <a:ext uri="{FF2B5EF4-FFF2-40B4-BE49-F238E27FC236}">
                <a16:creationId xmlns:a16="http://schemas.microsoft.com/office/drawing/2014/main" id="{EC3E72BD-C3FF-234A-BA4D-917A0A89C7B5}"/>
              </a:ext>
            </a:extLst>
          </p:cNvPr>
          <p:cNvPicPr>
            <a:picLocks noChangeAspect="1"/>
          </p:cNvPicPr>
          <p:nvPr/>
        </p:nvPicPr>
        <p:blipFill>
          <a:blip r:embed="rId2"/>
          <a:stretch>
            <a:fillRect/>
          </a:stretch>
        </p:blipFill>
        <p:spPr>
          <a:xfrm>
            <a:off x="5146959" y="2276764"/>
            <a:ext cx="5334000" cy="2997200"/>
          </a:xfrm>
          <a:prstGeom prst="rect">
            <a:avLst/>
          </a:prstGeom>
        </p:spPr>
      </p:pic>
      <p:pic>
        <p:nvPicPr>
          <p:cNvPr id="6" name="Picture 5">
            <a:extLst>
              <a:ext uri="{FF2B5EF4-FFF2-40B4-BE49-F238E27FC236}">
                <a16:creationId xmlns:a16="http://schemas.microsoft.com/office/drawing/2014/main" id="{758353C7-7832-664F-8DF0-EE9E3EE87A2F}"/>
              </a:ext>
            </a:extLst>
          </p:cNvPr>
          <p:cNvPicPr>
            <a:picLocks noChangeAspect="1"/>
          </p:cNvPicPr>
          <p:nvPr/>
        </p:nvPicPr>
        <p:blipFill>
          <a:blip r:embed="rId3"/>
          <a:stretch>
            <a:fillRect/>
          </a:stretch>
        </p:blipFill>
        <p:spPr>
          <a:xfrm>
            <a:off x="1711041" y="3342169"/>
            <a:ext cx="2993909" cy="876266"/>
          </a:xfrm>
          <a:prstGeom prst="rect">
            <a:avLst/>
          </a:prstGeom>
        </p:spPr>
      </p:pic>
      <p:sp>
        <p:nvSpPr>
          <p:cNvPr id="7" name="TextBox 6">
            <a:extLst>
              <a:ext uri="{FF2B5EF4-FFF2-40B4-BE49-F238E27FC236}">
                <a16:creationId xmlns:a16="http://schemas.microsoft.com/office/drawing/2014/main" id="{E4094E75-67D0-5C43-BD0F-5104E2A547BF}"/>
              </a:ext>
            </a:extLst>
          </p:cNvPr>
          <p:cNvSpPr txBox="1"/>
          <p:nvPr/>
        </p:nvSpPr>
        <p:spPr>
          <a:xfrm>
            <a:off x="1506839" y="5273964"/>
            <a:ext cx="1953491" cy="830997"/>
          </a:xfrm>
          <a:prstGeom prst="rect">
            <a:avLst/>
          </a:prstGeom>
          <a:noFill/>
        </p:spPr>
        <p:txBody>
          <a:bodyPr wrap="square" rtlCol="0">
            <a:spAutoFit/>
          </a:bodyPr>
          <a:lstStyle/>
          <a:p>
            <a:r>
              <a:rPr lang="en-US" sz="2400" dirty="0">
                <a:latin typeface="Arial" panose="020B0604020202020204" pitchFamily="34" charset="0"/>
                <a:ea typeface="DengXian" panose="02010600030101010101" pitchFamily="2" charset="-122"/>
                <a:cs typeface="Arial" panose="020B0604020202020204" pitchFamily="34" charset="0"/>
              </a:rPr>
              <a:t>V</a:t>
            </a:r>
            <a:r>
              <a:rPr lang="zh-CN" altLang="en-US" sz="2400" dirty="0">
                <a:latin typeface="DengXian" panose="02010600030101010101" pitchFamily="2" charset="-122"/>
                <a:ea typeface="DengXian" panose="02010600030101010101" pitchFamily="2" charset="-122"/>
              </a:rPr>
              <a:t>：视觉空间</a:t>
            </a:r>
            <a:endParaRPr lang="en-US" altLang="zh-CN" sz="2400" dirty="0">
              <a:latin typeface="DengXian" panose="02010600030101010101" pitchFamily="2" charset="-122"/>
              <a:ea typeface="DengXian" panose="02010600030101010101" pitchFamily="2" charset="-122"/>
            </a:endParaRPr>
          </a:p>
          <a:p>
            <a:r>
              <a:rPr lang="en-US" altLang="zh-CN" sz="2400" dirty="0">
                <a:latin typeface="Arial" panose="020B0604020202020204" pitchFamily="34" charset="0"/>
                <a:ea typeface="DengXian" panose="02010600030101010101" pitchFamily="2" charset="-122"/>
                <a:cs typeface="Arial" panose="020B0604020202020204" pitchFamily="34" charset="0"/>
              </a:rPr>
              <a:t>S</a:t>
            </a:r>
            <a:r>
              <a:rPr lang="zh-CN" altLang="en-US" sz="2400" dirty="0">
                <a:latin typeface="DengXian" panose="02010600030101010101" pitchFamily="2" charset="-122"/>
                <a:ea typeface="DengXian" panose="02010600030101010101" pitchFamily="2" charset="-122"/>
              </a:rPr>
              <a:t>：语义空间</a:t>
            </a:r>
            <a:r>
              <a:rPr lang="en-US" sz="2400" dirty="0">
                <a:latin typeface="DengXian" panose="02010600030101010101" pitchFamily="2" charset="-122"/>
                <a:ea typeface="DengXian" panose="02010600030101010101" pitchFamily="2" charset="-122"/>
              </a:rPr>
              <a:t> </a:t>
            </a:r>
          </a:p>
        </p:txBody>
      </p:sp>
    </p:spTree>
    <p:extLst>
      <p:ext uri="{BB962C8B-B14F-4D97-AF65-F5344CB8AC3E}">
        <p14:creationId xmlns:p14="http://schemas.microsoft.com/office/powerpoint/2010/main" val="79174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6C963D6-9EA0-0645-B97F-3A668046CC7A}"/>
              </a:ext>
            </a:extLst>
          </p:cNvPr>
          <p:cNvSpPr txBox="1">
            <a:spLocks/>
          </p:cNvSpPr>
          <p:nvPr/>
        </p:nvSpPr>
        <p:spPr>
          <a:xfrm>
            <a:off x="838199" y="1825624"/>
            <a:ext cx="10625919" cy="4861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2000" dirty="0"/>
              <a:t>研究方向</a:t>
            </a:r>
            <a:endParaRPr lang="en-US" altLang="zh-CN" sz="2000" dirty="0"/>
          </a:p>
          <a:p>
            <a:pPr lvl="1">
              <a:lnSpc>
                <a:spcPct val="110000"/>
              </a:lnSpc>
            </a:pPr>
            <a:r>
              <a:rPr lang="zh-CN" altLang="en-US" sz="1600" dirty="0"/>
              <a:t>计算机视觉、多媒体计算</a:t>
            </a:r>
            <a:endParaRPr lang="en-US" altLang="zh-CN" dirty="0"/>
          </a:p>
          <a:p>
            <a:pPr marL="0" indent="0">
              <a:lnSpc>
                <a:spcPct val="110000"/>
              </a:lnSpc>
              <a:buNone/>
            </a:pPr>
            <a:r>
              <a:rPr lang="zh-CN" altLang="en-US" sz="2000" dirty="0"/>
              <a:t>教育经历</a:t>
            </a:r>
            <a:endParaRPr lang="en-US" altLang="zh-CN" sz="2000" dirty="0"/>
          </a:p>
          <a:p>
            <a:pPr lvl="1">
              <a:lnSpc>
                <a:spcPct val="110000"/>
              </a:lnSpc>
            </a:pPr>
            <a:r>
              <a:rPr lang="zh-CN" altLang="en-US" sz="1600" dirty="0"/>
              <a:t>浙江大学， 计算机科学与技术，博士</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2015-2020</a:t>
            </a:r>
            <a:r>
              <a:rPr lang="zh-CN" altLang="en-US" sz="1600" dirty="0">
                <a:latin typeface="Arial" panose="020B0604020202020204" pitchFamily="34" charset="0"/>
                <a:cs typeface="Arial" panose="020B0604020202020204" pitchFamily="34" charset="0"/>
              </a:rPr>
              <a:t>）</a:t>
            </a:r>
            <a:endParaRPr lang="en-US" altLang="zh-CN" sz="1600" dirty="0">
              <a:latin typeface="Arial" panose="020B0604020202020204" pitchFamily="34" charset="0"/>
              <a:cs typeface="Arial" panose="020B0604020202020204" pitchFamily="34" charset="0"/>
            </a:endParaRPr>
          </a:p>
          <a:p>
            <a:pPr lvl="1">
              <a:lnSpc>
                <a:spcPct val="110000"/>
              </a:lnSpc>
            </a:pPr>
            <a:r>
              <a:rPr lang="zh-CN" altLang="en-US" sz="1600" dirty="0"/>
              <a:t>大连理工大学，电子信息工程，本科（</a:t>
            </a:r>
            <a:r>
              <a:rPr lang="en-US" altLang="zh-CN" sz="1600" dirty="0">
                <a:latin typeface="Arial" panose="020B0604020202020204" pitchFamily="34" charset="0"/>
                <a:cs typeface="Arial" panose="020B0604020202020204" pitchFamily="34" charset="0"/>
              </a:rPr>
              <a:t>2011-2015</a:t>
            </a:r>
            <a:r>
              <a:rPr lang="en-US" altLang="zh-CN" sz="1600" dirty="0"/>
              <a:t>)</a:t>
            </a:r>
            <a:endParaRPr lang="en-US" altLang="zh-CN" sz="2000" dirty="0"/>
          </a:p>
          <a:p>
            <a:pPr marL="0" indent="0">
              <a:lnSpc>
                <a:spcPct val="110000"/>
              </a:lnSpc>
              <a:buNone/>
            </a:pPr>
            <a:r>
              <a:rPr lang="zh-CN" altLang="en-US" sz="2000" dirty="0"/>
              <a:t>获奖情况</a:t>
            </a:r>
            <a:endParaRPr lang="en-US" altLang="zh-CN" sz="2000" dirty="0"/>
          </a:p>
          <a:p>
            <a:pPr lvl="1">
              <a:lnSpc>
                <a:spcPct val="110000"/>
              </a:lnSpc>
            </a:pPr>
            <a:r>
              <a:rPr lang="en-US" altLang="zh-CN" sz="1600" dirty="0">
                <a:latin typeface="Arial" panose="020B0604020202020204" pitchFamily="34" charset="0"/>
                <a:cs typeface="Arial" panose="020B0604020202020204" pitchFamily="34" charset="0"/>
              </a:rPr>
              <a:t>2018</a:t>
            </a:r>
            <a:r>
              <a:rPr lang="zh-CN" altLang="en-US" sz="1600" dirty="0"/>
              <a:t>年浙江大学博士研究生学术新星计划资助</a:t>
            </a:r>
            <a:endParaRPr lang="en-US" altLang="zh-CN" sz="1600" dirty="0"/>
          </a:p>
          <a:p>
            <a:pPr lvl="1">
              <a:lnSpc>
                <a:spcPct val="110000"/>
              </a:lnSpc>
            </a:pPr>
            <a:r>
              <a:rPr lang="en-US" altLang="zh-CN" sz="1600" dirty="0">
                <a:latin typeface="Arial" panose="020B0604020202020204" pitchFamily="34" charset="0"/>
                <a:cs typeface="Arial" panose="020B0604020202020204" pitchFamily="34" charset="0"/>
              </a:rPr>
              <a:t>2020</a:t>
            </a:r>
            <a:r>
              <a:rPr lang="zh-CN" altLang="en-US" sz="1600" dirty="0"/>
              <a:t>年浙江省优秀博士毕业生、浙江大学优秀博士毕业生</a:t>
            </a:r>
            <a:endParaRPr lang="en-US" altLang="zh-CN" sz="2000" dirty="0"/>
          </a:p>
          <a:p>
            <a:pPr marL="0" indent="0">
              <a:lnSpc>
                <a:spcPct val="110000"/>
              </a:lnSpc>
              <a:buNone/>
            </a:pPr>
            <a:r>
              <a:rPr lang="zh-CN" altLang="en-US" sz="2000" dirty="0"/>
              <a:t>科研工作</a:t>
            </a:r>
            <a:endParaRPr lang="en-US" altLang="zh-CN" sz="2000" dirty="0"/>
          </a:p>
          <a:p>
            <a:pPr lvl="1">
              <a:lnSpc>
                <a:spcPct val="110000"/>
              </a:lnSpc>
            </a:pPr>
            <a:r>
              <a:rPr lang="zh-CN" altLang="en-US" sz="1600" dirty="0"/>
              <a:t>发表</a:t>
            </a:r>
            <a:r>
              <a:rPr lang="en-US" altLang="zh-CN" sz="1600" dirty="0">
                <a:latin typeface="Arial" panose="020B0604020202020204" pitchFamily="34" charset="0"/>
                <a:cs typeface="Arial" panose="020B0604020202020204" pitchFamily="34" charset="0"/>
              </a:rPr>
              <a:t>CVPR</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ICCV</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AAAI</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EMNLP</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ACM MM</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SIGIR</a:t>
            </a:r>
            <a:r>
              <a:rPr lang="zh-CN" altLang="en-US" sz="1600" dirty="0"/>
              <a:t>等论文</a:t>
            </a:r>
            <a:r>
              <a:rPr lang="en-US" altLang="zh-CN" sz="1600" dirty="0">
                <a:latin typeface="Arial" panose="020B0604020202020204" pitchFamily="34" charset="0"/>
                <a:cs typeface="Arial" panose="020B0604020202020204" pitchFamily="34" charset="0"/>
              </a:rPr>
              <a:t>8</a:t>
            </a:r>
            <a:r>
              <a:rPr lang="zh-CN" altLang="en-US" sz="1600" dirty="0"/>
              <a:t>篇（其中第一作者</a:t>
            </a:r>
            <a:r>
              <a:rPr lang="en-US" altLang="zh-CN" sz="1600" dirty="0">
                <a:latin typeface="Arial" panose="020B0604020202020204" pitchFamily="34" charset="0"/>
                <a:cs typeface="Arial" panose="020B0604020202020204" pitchFamily="34" charset="0"/>
              </a:rPr>
              <a:t>6</a:t>
            </a:r>
            <a:r>
              <a:rPr lang="zh-CN" altLang="en-US" sz="1600" dirty="0"/>
              <a:t>篇）</a:t>
            </a:r>
            <a:endParaRPr lang="en-US" altLang="zh-CN" sz="1600" dirty="0"/>
          </a:p>
          <a:p>
            <a:pPr lvl="1">
              <a:lnSpc>
                <a:spcPct val="110000"/>
              </a:lnSpc>
            </a:pPr>
            <a:r>
              <a:rPr lang="zh-CN" altLang="en-US" sz="1600" dirty="0"/>
              <a:t>论文引用量</a:t>
            </a:r>
            <a:r>
              <a:rPr lang="en-US" altLang="zh-CN" sz="1600" dirty="0">
                <a:latin typeface="Arial" panose="020B0604020202020204" pitchFamily="34" charset="0"/>
                <a:cs typeface="Arial" panose="020B0604020202020204" pitchFamily="34" charset="0"/>
              </a:rPr>
              <a:t>Google Citation</a:t>
            </a:r>
            <a:r>
              <a:rPr lang="zh-CN" altLang="en-US" sz="1600" dirty="0"/>
              <a:t>统计共</a:t>
            </a:r>
            <a:r>
              <a:rPr lang="en-US" altLang="zh-CN" sz="1600" dirty="0">
                <a:latin typeface="Arial" panose="020B0604020202020204" pitchFamily="34" charset="0"/>
                <a:cs typeface="Arial" panose="020B0604020202020204" pitchFamily="34" charset="0"/>
              </a:rPr>
              <a:t>620+</a:t>
            </a:r>
            <a:r>
              <a:rPr lang="zh-CN" altLang="en-US" sz="1600" dirty="0"/>
              <a:t>余次</a:t>
            </a:r>
            <a:endParaRPr lang="en-US" altLang="zh-CN" sz="1600" dirty="0"/>
          </a:p>
          <a:p>
            <a:pPr lvl="1">
              <a:lnSpc>
                <a:spcPct val="110000"/>
              </a:lnSpc>
            </a:pPr>
            <a:r>
              <a:rPr lang="zh-CN" altLang="en-US" sz="1600" dirty="0"/>
              <a:t>担任</a:t>
            </a:r>
            <a:r>
              <a:rPr lang="en-US" altLang="zh-CN" sz="1600" dirty="0">
                <a:latin typeface="Arial" panose="020B0604020202020204" pitchFamily="34" charset="0"/>
                <a:cs typeface="Arial" panose="020B0604020202020204" pitchFamily="34" charset="0"/>
              </a:rPr>
              <a:t>CVPR</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ICCV</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ECCV</a:t>
            </a:r>
            <a:r>
              <a:rPr lang="zh-CN" altLang="en-US"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NeurIPS</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ACL</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ACM MM</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AAAI</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TNNLS</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CVIU</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PR</a:t>
            </a:r>
            <a:r>
              <a:rPr lang="zh-CN" altLang="en-US" sz="1600" dirty="0"/>
              <a:t>等受邀审稿人</a:t>
            </a:r>
            <a:endParaRPr lang="en-US" altLang="zh-CN" sz="1600" dirty="0"/>
          </a:p>
        </p:txBody>
      </p:sp>
      <p:pic>
        <p:nvPicPr>
          <p:cNvPr id="6" name="Picture 5">
            <a:extLst>
              <a:ext uri="{FF2B5EF4-FFF2-40B4-BE49-F238E27FC236}">
                <a16:creationId xmlns:a16="http://schemas.microsoft.com/office/drawing/2014/main" id="{FA6DCD88-9CC2-BF4D-8C55-0830CB245F8B}"/>
              </a:ext>
            </a:extLst>
          </p:cNvPr>
          <p:cNvPicPr>
            <a:picLocks noChangeAspect="1"/>
          </p:cNvPicPr>
          <p:nvPr/>
        </p:nvPicPr>
        <p:blipFill>
          <a:blip r:embed="rId2"/>
          <a:stretch>
            <a:fillRect/>
          </a:stretch>
        </p:blipFill>
        <p:spPr>
          <a:xfrm>
            <a:off x="9560870" y="2035457"/>
            <a:ext cx="2042272" cy="2042272"/>
          </a:xfrm>
          <a:prstGeom prst="rect">
            <a:avLst/>
          </a:prstGeom>
        </p:spPr>
      </p:pic>
      <p:pic>
        <p:nvPicPr>
          <p:cNvPr id="7" name="Picture 6">
            <a:extLst>
              <a:ext uri="{FF2B5EF4-FFF2-40B4-BE49-F238E27FC236}">
                <a16:creationId xmlns:a16="http://schemas.microsoft.com/office/drawing/2014/main" id="{7F35AA31-B600-4349-A47B-AFFBE44493EA}"/>
              </a:ext>
            </a:extLst>
          </p:cNvPr>
          <p:cNvPicPr>
            <a:picLocks noChangeAspect="1"/>
          </p:cNvPicPr>
          <p:nvPr/>
        </p:nvPicPr>
        <p:blipFill>
          <a:blip r:embed="rId3"/>
          <a:stretch>
            <a:fillRect/>
          </a:stretch>
        </p:blipFill>
        <p:spPr>
          <a:xfrm>
            <a:off x="7297255" y="2063579"/>
            <a:ext cx="1830818" cy="1834896"/>
          </a:xfrm>
          <a:prstGeom prst="rect">
            <a:avLst/>
          </a:prstGeom>
        </p:spPr>
      </p:pic>
      <p:sp>
        <p:nvSpPr>
          <p:cNvPr id="8" name="Title 1">
            <a:extLst>
              <a:ext uri="{FF2B5EF4-FFF2-40B4-BE49-F238E27FC236}">
                <a16:creationId xmlns:a16="http://schemas.microsoft.com/office/drawing/2014/main" id="{41674692-2E26-2748-BC47-B70CD84B4EA7}"/>
              </a:ext>
            </a:extLst>
          </p:cNvPr>
          <p:cNvSpPr>
            <a:spLocks noGrp="1"/>
          </p:cNvSpPr>
          <p:nvPr>
            <p:ph type="title"/>
          </p:nvPr>
        </p:nvSpPr>
        <p:spPr>
          <a:xfrm>
            <a:off x="838200" y="365125"/>
            <a:ext cx="10515600" cy="1325563"/>
          </a:xfrm>
        </p:spPr>
        <p:txBody>
          <a:bodyPr/>
          <a:lstStyle/>
          <a:p>
            <a:r>
              <a:rPr lang="zh-CN" altLang="en-US" dirty="0">
                <a:solidFill>
                  <a:schemeClr val="bg1"/>
                </a:solidFill>
              </a:rPr>
              <a:t>个人介绍</a:t>
            </a:r>
            <a:endParaRPr lang="en-US" dirty="0">
              <a:solidFill>
                <a:schemeClr val="bg1"/>
              </a:solidFill>
            </a:endParaRPr>
          </a:p>
        </p:txBody>
      </p:sp>
    </p:spTree>
    <p:extLst>
      <p:ext uri="{BB962C8B-B14F-4D97-AF65-F5344CB8AC3E}">
        <p14:creationId xmlns:p14="http://schemas.microsoft.com/office/powerpoint/2010/main" val="3596157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DF31F9-4F8A-6E43-B5E7-54B4FA97C147}"/>
              </a:ext>
            </a:extLst>
          </p:cNvPr>
          <p:cNvSpPr>
            <a:spLocks noGrp="1"/>
          </p:cNvSpPr>
          <p:nvPr>
            <p:ph type="title"/>
          </p:nvPr>
        </p:nvSpPr>
        <p:spPr/>
        <p:txBody>
          <a:bodyPr/>
          <a:lstStyle/>
          <a:p>
            <a:r>
              <a:rPr lang="zh-CN" altLang="en-US" dirty="0"/>
              <a:t>语义丢失</a:t>
            </a:r>
            <a:endParaRPr lang="en-US" dirty="0"/>
          </a:p>
        </p:txBody>
      </p:sp>
      <p:pic>
        <p:nvPicPr>
          <p:cNvPr id="4" name="Content Placeholder 3">
            <a:extLst>
              <a:ext uri="{FF2B5EF4-FFF2-40B4-BE49-F238E27FC236}">
                <a16:creationId xmlns:a16="http://schemas.microsoft.com/office/drawing/2014/main" id="{2CEA74DD-F7F6-EF4B-8D4B-9581BF725701}"/>
              </a:ext>
            </a:extLst>
          </p:cNvPr>
          <p:cNvPicPr>
            <a:picLocks noChangeAspect="1"/>
          </p:cNvPicPr>
          <p:nvPr/>
        </p:nvPicPr>
        <p:blipFill>
          <a:blip r:embed="rId2"/>
          <a:stretch>
            <a:fillRect/>
          </a:stretch>
        </p:blipFill>
        <p:spPr>
          <a:xfrm>
            <a:off x="0" y="2252428"/>
            <a:ext cx="6096000" cy="3362325"/>
          </a:xfrm>
          <a:prstGeom prst="rect">
            <a:avLst/>
          </a:prstGeom>
        </p:spPr>
      </p:pic>
      <p:pic>
        <p:nvPicPr>
          <p:cNvPr id="5" name="Picture 4">
            <a:extLst>
              <a:ext uri="{FF2B5EF4-FFF2-40B4-BE49-F238E27FC236}">
                <a16:creationId xmlns:a16="http://schemas.microsoft.com/office/drawing/2014/main" id="{A52B814C-9D37-E04F-9C69-C4C8534A30E3}"/>
              </a:ext>
            </a:extLst>
          </p:cNvPr>
          <p:cNvPicPr>
            <a:picLocks noChangeAspect="1"/>
          </p:cNvPicPr>
          <p:nvPr/>
        </p:nvPicPr>
        <p:blipFill>
          <a:blip r:embed="rId3"/>
          <a:stretch>
            <a:fillRect/>
          </a:stretch>
        </p:blipFill>
        <p:spPr>
          <a:xfrm>
            <a:off x="6221584" y="2252428"/>
            <a:ext cx="5999443" cy="3362325"/>
          </a:xfrm>
          <a:prstGeom prst="rect">
            <a:avLst/>
          </a:prstGeom>
        </p:spPr>
      </p:pic>
    </p:spTree>
    <p:extLst>
      <p:ext uri="{BB962C8B-B14F-4D97-AF65-F5344CB8AC3E}">
        <p14:creationId xmlns:p14="http://schemas.microsoft.com/office/powerpoint/2010/main" val="2990370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BB629-D4AA-AB4D-9D9F-2FC47EBE9594}"/>
              </a:ext>
            </a:extLst>
          </p:cNvPr>
          <p:cNvSpPr>
            <a:spLocks noGrp="1"/>
          </p:cNvSpPr>
          <p:nvPr>
            <p:ph type="title"/>
          </p:nvPr>
        </p:nvSpPr>
        <p:spPr/>
        <p:txBody>
          <a:bodyPr/>
          <a:lstStyle/>
          <a:p>
            <a:r>
              <a:rPr lang="zh-CN" altLang="en-US" dirty="0"/>
              <a:t>重建缓解语义丢失</a:t>
            </a:r>
            <a:endParaRPr lang="en-US" dirty="0"/>
          </a:p>
        </p:txBody>
      </p:sp>
      <p:sp>
        <p:nvSpPr>
          <p:cNvPr id="5" name="Shape 114">
            <a:extLst>
              <a:ext uri="{FF2B5EF4-FFF2-40B4-BE49-F238E27FC236}">
                <a16:creationId xmlns:a16="http://schemas.microsoft.com/office/drawing/2014/main" id="{00E27287-EE14-0642-A4D2-B42224A0EAEA}"/>
              </a:ext>
            </a:extLst>
          </p:cNvPr>
          <p:cNvSpPr txBox="1"/>
          <p:nvPr/>
        </p:nvSpPr>
        <p:spPr>
          <a:xfrm>
            <a:off x="0" y="6548294"/>
            <a:ext cx="7013478" cy="263236"/>
          </a:xfrm>
          <a:prstGeom prst="rect">
            <a:avLst/>
          </a:prstGeom>
          <a:noFill/>
          <a:ln>
            <a:noFill/>
          </a:ln>
        </p:spPr>
        <p:txBody>
          <a:bodyPr wrap="square" lIns="91425" tIns="45700" rIns="91425" bIns="45700" anchor="t" anchorCtr="0">
            <a:noAutofit/>
          </a:bodyPr>
          <a:lstStyle/>
          <a:p>
            <a:r>
              <a:rPr lang="en-US" sz="1200" dirty="0" err="1">
                <a:solidFill>
                  <a:schemeClr val="tx1">
                    <a:lumMod val="50000"/>
                    <a:lumOff val="50000"/>
                  </a:schemeClr>
                </a:solidFill>
                <a:latin typeface="Arial" panose="020B0604020202020204" pitchFamily="34" charset="0"/>
                <a:cs typeface="Arial" panose="020B0604020202020204" pitchFamily="34" charset="0"/>
              </a:rPr>
              <a:t>Elyor</a:t>
            </a:r>
            <a:r>
              <a:rPr lang="en-US" sz="1200" dirty="0">
                <a:solidFill>
                  <a:schemeClr val="tx1">
                    <a:lumMod val="50000"/>
                    <a:lumOff val="50000"/>
                  </a:schemeClr>
                </a:solidFill>
                <a:latin typeface="Arial" panose="020B0604020202020204" pitchFamily="34" charset="0"/>
                <a:cs typeface="Arial" panose="020B0604020202020204" pitchFamily="34" charset="0"/>
              </a:rPr>
              <a:t> </a:t>
            </a:r>
            <a:r>
              <a:rPr lang="en-US" sz="1200" dirty="0" err="1">
                <a:solidFill>
                  <a:schemeClr val="tx1">
                    <a:lumMod val="50000"/>
                    <a:lumOff val="50000"/>
                  </a:schemeClr>
                </a:solidFill>
                <a:latin typeface="Arial" panose="020B0604020202020204" pitchFamily="34" charset="0"/>
                <a:cs typeface="Arial" panose="020B0604020202020204" pitchFamily="34" charset="0"/>
              </a:rPr>
              <a:t>Kodirov</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et al. </a:t>
            </a:r>
            <a:r>
              <a:rPr lang="en-US" sz="1200" dirty="0">
                <a:solidFill>
                  <a:schemeClr val="tx1">
                    <a:lumMod val="50000"/>
                    <a:lumOff val="50000"/>
                  </a:schemeClr>
                </a:solidFill>
                <a:latin typeface="Arial" panose="020B0604020202020204" pitchFamily="34" charset="0"/>
                <a:cs typeface="Arial" panose="020B0604020202020204" pitchFamily="34" charset="0"/>
                <a:sym typeface="Calibri"/>
              </a:rPr>
              <a:t>Semantic Autoencoder for Zero-Shot Learning. In CVPR, 201</a:t>
            </a:r>
            <a:r>
              <a:rPr lang="en-US" altLang="zh-CN" sz="1200" dirty="0">
                <a:solidFill>
                  <a:schemeClr val="tx1">
                    <a:lumMod val="50000"/>
                    <a:lumOff val="50000"/>
                  </a:schemeClr>
                </a:solidFill>
                <a:latin typeface="Arial" panose="020B0604020202020204" pitchFamily="34" charset="0"/>
                <a:cs typeface="Arial" panose="020B0604020202020204" pitchFamily="34" charset="0"/>
                <a:sym typeface="Calibri"/>
              </a:rPr>
              <a:t>7</a:t>
            </a:r>
            <a:r>
              <a:rPr lang="en-US" sz="1200" dirty="0">
                <a:solidFill>
                  <a:schemeClr val="tx1">
                    <a:lumMod val="50000"/>
                    <a:lumOff val="50000"/>
                  </a:schemeClr>
                </a:solidFill>
                <a:latin typeface="Arial" panose="020B0604020202020204" pitchFamily="34" charset="0"/>
                <a:cs typeface="Arial" panose="020B0604020202020204" pitchFamily="34" charset="0"/>
                <a:sym typeface="Calibri"/>
              </a:rPr>
              <a:t>.</a:t>
            </a:r>
          </a:p>
        </p:txBody>
      </p:sp>
      <p:pic>
        <p:nvPicPr>
          <p:cNvPr id="7" name="Picture 6">
            <a:extLst>
              <a:ext uri="{FF2B5EF4-FFF2-40B4-BE49-F238E27FC236}">
                <a16:creationId xmlns:a16="http://schemas.microsoft.com/office/drawing/2014/main" id="{9EEB512B-B019-7C46-84D1-368191E6331E}"/>
              </a:ext>
            </a:extLst>
          </p:cNvPr>
          <p:cNvPicPr>
            <a:picLocks noChangeAspect="1"/>
          </p:cNvPicPr>
          <p:nvPr/>
        </p:nvPicPr>
        <p:blipFill rotWithShape="1">
          <a:blip r:embed="rId2"/>
          <a:srcRect l="50933" t="3194" r="5361" b="59472"/>
          <a:stretch/>
        </p:blipFill>
        <p:spPr>
          <a:xfrm>
            <a:off x="3506739" y="2101983"/>
            <a:ext cx="5572834" cy="3139944"/>
          </a:xfrm>
          <a:prstGeom prst="rect">
            <a:avLst/>
          </a:prstGeom>
        </p:spPr>
      </p:pic>
      <p:sp>
        <p:nvSpPr>
          <p:cNvPr id="8" name="TextBox 7">
            <a:extLst>
              <a:ext uri="{FF2B5EF4-FFF2-40B4-BE49-F238E27FC236}">
                <a16:creationId xmlns:a16="http://schemas.microsoft.com/office/drawing/2014/main" id="{115FDF9E-5B9B-9440-95F2-AF38CD2A26F4}"/>
              </a:ext>
            </a:extLst>
          </p:cNvPr>
          <p:cNvSpPr txBox="1"/>
          <p:nvPr/>
        </p:nvSpPr>
        <p:spPr>
          <a:xfrm>
            <a:off x="1506839" y="5273964"/>
            <a:ext cx="1953491" cy="830997"/>
          </a:xfrm>
          <a:prstGeom prst="rect">
            <a:avLst/>
          </a:prstGeom>
          <a:noFill/>
        </p:spPr>
        <p:txBody>
          <a:bodyPr wrap="square" rtlCol="0">
            <a:spAutoFit/>
          </a:bodyPr>
          <a:lstStyle/>
          <a:p>
            <a:r>
              <a:rPr lang="en-US" sz="2400" dirty="0">
                <a:latin typeface="Arial" panose="020B0604020202020204" pitchFamily="34" charset="0"/>
                <a:ea typeface="DengXian" panose="02010600030101010101" pitchFamily="2" charset="-122"/>
                <a:cs typeface="Arial" panose="020B0604020202020204" pitchFamily="34" charset="0"/>
              </a:rPr>
              <a:t>V</a:t>
            </a:r>
            <a:r>
              <a:rPr lang="zh-CN" altLang="en-US" sz="2400" dirty="0">
                <a:latin typeface="DengXian" panose="02010600030101010101" pitchFamily="2" charset="-122"/>
                <a:ea typeface="DengXian" panose="02010600030101010101" pitchFamily="2" charset="-122"/>
              </a:rPr>
              <a:t>：视觉空间</a:t>
            </a:r>
            <a:endParaRPr lang="en-US" altLang="zh-CN" sz="2400" dirty="0">
              <a:latin typeface="DengXian" panose="02010600030101010101" pitchFamily="2" charset="-122"/>
              <a:ea typeface="DengXian" panose="02010600030101010101" pitchFamily="2" charset="-122"/>
            </a:endParaRPr>
          </a:p>
          <a:p>
            <a:r>
              <a:rPr lang="en-US" altLang="zh-CN" sz="2400" dirty="0">
                <a:latin typeface="Arial" panose="020B0604020202020204" pitchFamily="34" charset="0"/>
                <a:ea typeface="DengXian" panose="02010600030101010101" pitchFamily="2" charset="-122"/>
                <a:cs typeface="Arial" panose="020B0604020202020204" pitchFamily="34" charset="0"/>
              </a:rPr>
              <a:t>S</a:t>
            </a:r>
            <a:r>
              <a:rPr lang="zh-CN" altLang="en-US" sz="2400" dirty="0">
                <a:latin typeface="DengXian" panose="02010600030101010101" pitchFamily="2" charset="-122"/>
                <a:ea typeface="DengXian" panose="02010600030101010101" pitchFamily="2" charset="-122"/>
              </a:rPr>
              <a:t>：语义空间</a:t>
            </a:r>
            <a:r>
              <a:rPr lang="en-US" sz="2400" dirty="0">
                <a:latin typeface="DengXian" panose="02010600030101010101" pitchFamily="2" charset="-122"/>
                <a:ea typeface="DengXian" panose="02010600030101010101" pitchFamily="2" charset="-122"/>
              </a:rPr>
              <a:t> </a:t>
            </a:r>
          </a:p>
        </p:txBody>
      </p:sp>
    </p:spTree>
    <p:extLst>
      <p:ext uri="{BB962C8B-B14F-4D97-AF65-F5344CB8AC3E}">
        <p14:creationId xmlns:p14="http://schemas.microsoft.com/office/powerpoint/2010/main" val="2507305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28514-A8A1-8044-BDA1-B6BBCCF3706A}"/>
              </a:ext>
            </a:extLst>
          </p:cNvPr>
          <p:cNvSpPr>
            <a:spLocks noGrp="1"/>
          </p:cNvSpPr>
          <p:nvPr>
            <p:ph type="title"/>
          </p:nvPr>
        </p:nvSpPr>
        <p:spPr>
          <a:xfrm>
            <a:off x="367136" y="365125"/>
            <a:ext cx="10515600" cy="1325563"/>
          </a:xfrm>
        </p:spPr>
        <p:txBody>
          <a:bodyPr/>
          <a:lstStyle/>
          <a:p>
            <a:r>
              <a:rPr lang="zh-CN" altLang="en-US" dirty="0"/>
              <a:t>重建与分类间的冲突</a:t>
            </a:r>
            <a:endParaRPr lang="en-US" dirty="0"/>
          </a:p>
        </p:txBody>
      </p:sp>
      <p:grpSp>
        <p:nvGrpSpPr>
          <p:cNvPr id="4" name="Group 3">
            <a:extLst>
              <a:ext uri="{FF2B5EF4-FFF2-40B4-BE49-F238E27FC236}">
                <a16:creationId xmlns:a16="http://schemas.microsoft.com/office/drawing/2014/main" id="{9F007F9E-9CCC-3D46-9C05-AE137533C757}"/>
              </a:ext>
            </a:extLst>
          </p:cNvPr>
          <p:cNvGrpSpPr/>
          <p:nvPr/>
        </p:nvGrpSpPr>
        <p:grpSpPr>
          <a:xfrm>
            <a:off x="2896717" y="1764870"/>
            <a:ext cx="5911552" cy="4472848"/>
            <a:chOff x="184448" y="1465695"/>
            <a:chExt cx="5911552" cy="4472848"/>
          </a:xfrm>
        </p:grpSpPr>
        <p:pic>
          <p:nvPicPr>
            <p:cNvPr id="5" name="Picture 4">
              <a:extLst>
                <a:ext uri="{FF2B5EF4-FFF2-40B4-BE49-F238E27FC236}">
                  <a16:creationId xmlns:a16="http://schemas.microsoft.com/office/drawing/2014/main" id="{6B847300-FC2F-2245-B458-2E3FCA137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196" y="3647375"/>
              <a:ext cx="5498804" cy="2291168"/>
            </a:xfrm>
            <a:prstGeom prst="rect">
              <a:avLst/>
            </a:prstGeom>
          </p:spPr>
        </p:pic>
        <p:sp>
          <p:nvSpPr>
            <p:cNvPr id="6" name="TextBox 5">
              <a:extLst>
                <a:ext uri="{FF2B5EF4-FFF2-40B4-BE49-F238E27FC236}">
                  <a16:creationId xmlns:a16="http://schemas.microsoft.com/office/drawing/2014/main" id="{42D58EE9-B2A3-5945-AFAC-2C19A2F3F9D7}"/>
                </a:ext>
              </a:extLst>
            </p:cNvPr>
            <p:cNvSpPr txBox="1"/>
            <p:nvPr/>
          </p:nvSpPr>
          <p:spPr>
            <a:xfrm rot="16200000">
              <a:off x="36643" y="5102576"/>
              <a:ext cx="664942"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SAE</a:t>
              </a:r>
            </a:p>
          </p:txBody>
        </p:sp>
        <p:sp>
          <p:nvSpPr>
            <p:cNvPr id="7" name="TextBox 6">
              <a:extLst>
                <a:ext uri="{FF2B5EF4-FFF2-40B4-BE49-F238E27FC236}">
                  <a16:creationId xmlns:a16="http://schemas.microsoft.com/office/drawing/2014/main" id="{07733908-F8A4-FC47-9AD3-CBFDD9E7B770}"/>
                </a:ext>
              </a:extLst>
            </p:cNvPr>
            <p:cNvSpPr txBox="1"/>
            <p:nvPr/>
          </p:nvSpPr>
          <p:spPr>
            <a:xfrm rot="16200000">
              <a:off x="-177780" y="4061399"/>
              <a:ext cx="1093789" cy="369332"/>
            </a:xfrm>
            <a:prstGeom prst="rect">
              <a:avLst/>
            </a:prstGeom>
            <a:noFill/>
          </p:spPr>
          <p:txBody>
            <a:bodyPr wrap="square" rtlCol="0">
              <a:spAutoFit/>
            </a:bodyPr>
            <a:lstStyle/>
            <a:p>
              <a:r>
                <a:rPr lang="en-US" b="1">
                  <a:latin typeface="Times New Roman" charset="0"/>
                  <a:ea typeface="Times New Roman" charset="0"/>
                  <a:cs typeface="Times New Roman" charset="0"/>
                </a:rPr>
                <a:t>Original</a:t>
              </a:r>
              <a:endParaRPr lang="en-US" b="1" dirty="0">
                <a:latin typeface="Times New Roman" charset="0"/>
                <a:ea typeface="Times New Roman" charset="0"/>
                <a:cs typeface="Times New Roman" charset="0"/>
              </a:endParaRPr>
            </a:p>
          </p:txBody>
        </p:sp>
        <p:pic>
          <p:nvPicPr>
            <p:cNvPr id="8" name="Picture 7">
              <a:extLst>
                <a:ext uri="{FF2B5EF4-FFF2-40B4-BE49-F238E27FC236}">
                  <a16:creationId xmlns:a16="http://schemas.microsoft.com/office/drawing/2014/main" id="{969AD121-A731-734D-B49C-43E89A58A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11" y="1465695"/>
              <a:ext cx="5455389" cy="2250348"/>
            </a:xfrm>
            <a:prstGeom prst="rect">
              <a:avLst/>
            </a:prstGeom>
          </p:spPr>
        </p:pic>
        <p:sp>
          <p:nvSpPr>
            <p:cNvPr id="9" name="TextBox 8">
              <a:extLst>
                <a:ext uri="{FF2B5EF4-FFF2-40B4-BE49-F238E27FC236}">
                  <a16:creationId xmlns:a16="http://schemas.microsoft.com/office/drawing/2014/main" id="{FC04BFC0-8C16-C04B-99CF-45793262ECD9}"/>
                </a:ext>
              </a:extLst>
            </p:cNvPr>
            <p:cNvSpPr txBox="1"/>
            <p:nvPr/>
          </p:nvSpPr>
          <p:spPr>
            <a:xfrm rot="16200000">
              <a:off x="36643" y="2940531"/>
              <a:ext cx="664942"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SAE</a:t>
              </a:r>
            </a:p>
          </p:txBody>
        </p:sp>
        <p:sp>
          <p:nvSpPr>
            <p:cNvPr id="10" name="TextBox 9">
              <a:extLst>
                <a:ext uri="{FF2B5EF4-FFF2-40B4-BE49-F238E27FC236}">
                  <a16:creationId xmlns:a16="http://schemas.microsoft.com/office/drawing/2014/main" id="{C05C512D-E5FF-2246-A198-8DBC25DCF757}"/>
                </a:ext>
              </a:extLst>
            </p:cNvPr>
            <p:cNvSpPr txBox="1"/>
            <p:nvPr/>
          </p:nvSpPr>
          <p:spPr>
            <a:xfrm rot="16200000">
              <a:off x="-177780" y="1899354"/>
              <a:ext cx="1093789" cy="369332"/>
            </a:xfrm>
            <a:prstGeom prst="rect">
              <a:avLst/>
            </a:prstGeom>
            <a:noFill/>
          </p:spPr>
          <p:txBody>
            <a:bodyPr wrap="square" rtlCol="0">
              <a:spAutoFit/>
            </a:bodyPr>
            <a:lstStyle/>
            <a:p>
              <a:r>
                <a:rPr lang="en-US" b="1">
                  <a:latin typeface="Times New Roman" charset="0"/>
                  <a:ea typeface="Times New Roman" charset="0"/>
                  <a:cs typeface="Times New Roman" charset="0"/>
                </a:rPr>
                <a:t>Original</a:t>
              </a:r>
              <a:endParaRPr lang="en-US" b="1" dirty="0">
                <a:latin typeface="Times New Roman" charset="0"/>
                <a:ea typeface="Times New Roman" charset="0"/>
                <a:cs typeface="Times New Roman" charset="0"/>
              </a:endParaRPr>
            </a:p>
          </p:txBody>
        </p:sp>
      </p:grpSp>
    </p:spTree>
    <p:extLst>
      <p:ext uri="{BB962C8B-B14F-4D97-AF65-F5344CB8AC3E}">
        <p14:creationId xmlns:p14="http://schemas.microsoft.com/office/powerpoint/2010/main" val="54016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28514-A8A1-8044-BDA1-B6BBCCF3706A}"/>
              </a:ext>
            </a:extLst>
          </p:cNvPr>
          <p:cNvSpPr>
            <a:spLocks noGrp="1"/>
          </p:cNvSpPr>
          <p:nvPr>
            <p:ph type="title"/>
          </p:nvPr>
        </p:nvSpPr>
        <p:spPr>
          <a:xfrm>
            <a:off x="367136" y="365125"/>
            <a:ext cx="10515600" cy="1325563"/>
          </a:xfrm>
        </p:spPr>
        <p:txBody>
          <a:bodyPr/>
          <a:lstStyle/>
          <a:p>
            <a:r>
              <a:rPr lang="zh-CN" altLang="en-US" dirty="0"/>
              <a:t>重建与分类间的冲突</a:t>
            </a:r>
            <a:endParaRPr lang="en-US" dirty="0"/>
          </a:p>
        </p:txBody>
      </p:sp>
      <p:pic>
        <p:nvPicPr>
          <p:cNvPr id="11" name="Picture 10">
            <a:extLst>
              <a:ext uri="{FF2B5EF4-FFF2-40B4-BE49-F238E27FC236}">
                <a16:creationId xmlns:a16="http://schemas.microsoft.com/office/drawing/2014/main" id="{4BD9B54E-469C-9946-8046-98DA3C6E3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556" y="2656834"/>
            <a:ext cx="5210308" cy="2247442"/>
          </a:xfrm>
          <a:prstGeom prst="rect">
            <a:avLst/>
          </a:prstGeom>
        </p:spPr>
      </p:pic>
      <p:pic>
        <p:nvPicPr>
          <p:cNvPr id="12" name="Picture 11">
            <a:extLst>
              <a:ext uri="{FF2B5EF4-FFF2-40B4-BE49-F238E27FC236}">
                <a16:creationId xmlns:a16="http://schemas.microsoft.com/office/drawing/2014/main" id="{9C3618E7-4293-1249-AA1C-7BDC921A7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70" y="1821317"/>
            <a:ext cx="4969275" cy="4422199"/>
          </a:xfrm>
          <a:prstGeom prst="rect">
            <a:avLst/>
          </a:prstGeom>
        </p:spPr>
      </p:pic>
    </p:spTree>
    <p:extLst>
      <p:ext uri="{BB962C8B-B14F-4D97-AF65-F5344CB8AC3E}">
        <p14:creationId xmlns:p14="http://schemas.microsoft.com/office/powerpoint/2010/main" val="590055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44FB20-79BD-0649-B3FE-5E3A2B2AF78E}"/>
              </a:ext>
            </a:extLst>
          </p:cNvPr>
          <p:cNvPicPr>
            <a:picLocks noGrp="1" noChangeAspect="1"/>
          </p:cNvPicPr>
          <p:nvPr>
            <p:ph idx="1"/>
          </p:nvPr>
        </p:nvPicPr>
        <p:blipFill rotWithShape="1">
          <a:blip r:embed="rId2"/>
          <a:srcRect l="7154" t="50231" r="48910" b="14283"/>
          <a:stretch/>
        </p:blipFill>
        <p:spPr>
          <a:xfrm>
            <a:off x="659727" y="1877911"/>
            <a:ext cx="5823085" cy="3102178"/>
          </a:xfrm>
        </p:spPr>
      </p:pic>
      <p:sp>
        <p:nvSpPr>
          <p:cNvPr id="3" name="Title 2">
            <a:extLst>
              <a:ext uri="{FF2B5EF4-FFF2-40B4-BE49-F238E27FC236}">
                <a16:creationId xmlns:a16="http://schemas.microsoft.com/office/drawing/2014/main" id="{EAE63D1C-482E-A248-A1C9-DBBE92FDF02D}"/>
              </a:ext>
            </a:extLst>
          </p:cNvPr>
          <p:cNvSpPr>
            <a:spLocks noGrp="1"/>
          </p:cNvSpPr>
          <p:nvPr>
            <p:ph type="title"/>
          </p:nvPr>
        </p:nvSpPr>
        <p:spPr/>
        <p:txBody>
          <a:bodyPr/>
          <a:lstStyle/>
          <a:p>
            <a:r>
              <a:rPr lang="en-US" dirty="0"/>
              <a:t>SP-AEN</a:t>
            </a:r>
          </a:p>
        </p:txBody>
      </p:sp>
      <p:sp>
        <p:nvSpPr>
          <p:cNvPr id="6" name="TextBox 5">
            <a:extLst>
              <a:ext uri="{FF2B5EF4-FFF2-40B4-BE49-F238E27FC236}">
                <a16:creationId xmlns:a16="http://schemas.microsoft.com/office/drawing/2014/main" id="{F9EFD7E6-130A-0C47-A6C4-71EBB36A35DD}"/>
              </a:ext>
            </a:extLst>
          </p:cNvPr>
          <p:cNvSpPr txBox="1"/>
          <p:nvPr/>
        </p:nvSpPr>
        <p:spPr>
          <a:xfrm>
            <a:off x="673125" y="5273964"/>
            <a:ext cx="1953491" cy="1200329"/>
          </a:xfrm>
          <a:prstGeom prst="rect">
            <a:avLst/>
          </a:prstGeom>
          <a:noFill/>
        </p:spPr>
        <p:txBody>
          <a:bodyPr wrap="square" rtlCol="0">
            <a:spAutoFit/>
          </a:bodyPr>
          <a:lstStyle/>
          <a:p>
            <a:r>
              <a:rPr lang="en-US" sz="2400" dirty="0">
                <a:latin typeface="Arial" panose="020B0604020202020204" pitchFamily="34" charset="0"/>
                <a:ea typeface="DengXian" panose="02010600030101010101" pitchFamily="2" charset="-122"/>
                <a:cs typeface="Arial" panose="020B0604020202020204" pitchFamily="34" charset="0"/>
              </a:rPr>
              <a:t>V</a:t>
            </a:r>
            <a:r>
              <a:rPr lang="zh-CN" altLang="en-US" sz="2400" dirty="0">
                <a:latin typeface="DengXian" panose="02010600030101010101" pitchFamily="2" charset="-122"/>
                <a:ea typeface="DengXian" panose="02010600030101010101" pitchFamily="2" charset="-122"/>
              </a:rPr>
              <a:t>：视觉空间</a:t>
            </a:r>
            <a:endParaRPr lang="en-US" altLang="zh-CN" sz="2400" dirty="0">
              <a:latin typeface="DengXian" panose="02010600030101010101" pitchFamily="2" charset="-122"/>
              <a:ea typeface="DengXian" panose="02010600030101010101" pitchFamily="2" charset="-122"/>
            </a:endParaRPr>
          </a:p>
          <a:p>
            <a:r>
              <a:rPr lang="en-US" altLang="zh-CN" sz="2400" dirty="0">
                <a:latin typeface="Arial" panose="020B0604020202020204" pitchFamily="34" charset="0"/>
                <a:ea typeface="DengXian" panose="02010600030101010101" pitchFamily="2" charset="-122"/>
                <a:cs typeface="Arial" panose="020B0604020202020204" pitchFamily="34" charset="0"/>
              </a:rPr>
              <a:t>S</a:t>
            </a:r>
            <a:r>
              <a:rPr lang="zh-CN" altLang="en-US" sz="2400" dirty="0">
                <a:latin typeface="DengXian" panose="02010600030101010101" pitchFamily="2" charset="-122"/>
                <a:ea typeface="DengXian" panose="02010600030101010101" pitchFamily="2" charset="-122"/>
              </a:rPr>
              <a:t>：语义空间</a:t>
            </a:r>
            <a:endParaRPr lang="en-US" altLang="zh-CN" sz="2400" dirty="0">
              <a:latin typeface="DengXian" panose="02010600030101010101" pitchFamily="2" charset="-122"/>
              <a:ea typeface="DengXian" panose="02010600030101010101" pitchFamily="2" charset="-122"/>
            </a:endParaRPr>
          </a:p>
          <a:p>
            <a:r>
              <a:rPr lang="en-US" sz="2400" dirty="0">
                <a:latin typeface="Arial" panose="020B0604020202020204" pitchFamily="34" charset="0"/>
                <a:ea typeface="DengXian" panose="02010600030101010101" pitchFamily="2" charset="-122"/>
                <a:cs typeface="Arial" panose="020B0604020202020204" pitchFamily="34" charset="0"/>
              </a:rPr>
              <a:t>D</a:t>
            </a:r>
            <a:r>
              <a:rPr lang="zh-CN" altLang="en-US" sz="2400" dirty="0">
                <a:latin typeface="DengXian" panose="02010600030101010101" pitchFamily="2" charset="-122"/>
                <a:ea typeface="DengXian" panose="02010600030101010101" pitchFamily="2" charset="-122"/>
                <a:cs typeface="Arial" panose="020B0604020202020204" pitchFamily="34" charset="0"/>
              </a:rPr>
              <a:t>：</a:t>
            </a:r>
            <a:r>
              <a:rPr lang="zh-CN" altLang="en-US" sz="2400" dirty="0">
                <a:latin typeface="DengXian" panose="02010600030101010101" pitchFamily="2" charset="-122"/>
                <a:ea typeface="DengXian" panose="02010600030101010101" pitchFamily="2" charset="-122"/>
              </a:rPr>
              <a:t>判别器</a:t>
            </a:r>
            <a:r>
              <a:rPr lang="en-US" sz="2400" dirty="0">
                <a:latin typeface="DengXian" panose="02010600030101010101" pitchFamily="2" charset="-122"/>
                <a:ea typeface="DengXian" panose="02010600030101010101" pitchFamily="2" charset="-122"/>
              </a:rPr>
              <a:t> </a:t>
            </a:r>
          </a:p>
        </p:txBody>
      </p:sp>
      <p:sp>
        <p:nvSpPr>
          <p:cNvPr id="7" name="TextBox 6">
            <a:extLst>
              <a:ext uri="{FF2B5EF4-FFF2-40B4-BE49-F238E27FC236}">
                <a16:creationId xmlns:a16="http://schemas.microsoft.com/office/drawing/2014/main" id="{EBD2628C-4291-6F44-85F7-CB10CA5726E6}"/>
              </a:ext>
            </a:extLst>
          </p:cNvPr>
          <p:cNvSpPr txBox="1"/>
          <p:nvPr/>
        </p:nvSpPr>
        <p:spPr>
          <a:xfrm>
            <a:off x="6677617" y="2828835"/>
            <a:ext cx="5223031" cy="1494896"/>
          </a:xfrm>
          <a:prstGeom prst="rect">
            <a:avLst/>
          </a:prstGeom>
          <a:noFill/>
        </p:spPr>
        <p:txBody>
          <a:bodyPr wrap="square" rtlCol="0">
            <a:spAutoFit/>
          </a:bodyPr>
          <a:lstStyle/>
          <a:p>
            <a:pPr marL="457200" indent="-457200">
              <a:lnSpc>
                <a:spcPct val="130000"/>
              </a:lnSpc>
              <a:buFont typeface="+mj-lt"/>
              <a:buAutoNum type="arabicPeriod"/>
            </a:pPr>
            <a:r>
              <a:rPr lang="zh-CN" altLang="en-US" sz="2400" dirty="0">
                <a:latin typeface="DengXian" panose="02010600030101010101" pitchFamily="2" charset="-122"/>
                <a:ea typeface="DengXian" panose="02010600030101010101" pitchFamily="2" charset="-122"/>
                <a:cs typeface="Times New Roman" charset="0"/>
              </a:rPr>
              <a:t>将重建分支和分类分支分离出来。</a:t>
            </a:r>
            <a:endParaRPr lang="en-US" altLang="zh-CN" sz="2400" dirty="0">
              <a:latin typeface="DengXian" panose="02010600030101010101" pitchFamily="2" charset="-122"/>
              <a:ea typeface="DengXian" panose="02010600030101010101" pitchFamily="2" charset="-122"/>
              <a:cs typeface="Times New Roman" charset="0"/>
            </a:endParaRPr>
          </a:p>
          <a:p>
            <a:pPr marL="457200" indent="-457200">
              <a:lnSpc>
                <a:spcPct val="130000"/>
              </a:lnSpc>
              <a:buFont typeface="+mj-lt"/>
              <a:buAutoNum type="arabicPeriod"/>
            </a:pPr>
            <a:r>
              <a:rPr lang="zh-CN" altLang="en-US" sz="2400" dirty="0">
                <a:latin typeface="DengXian" panose="02010600030101010101" pitchFamily="2" charset="-122"/>
                <a:ea typeface="DengXian" panose="02010600030101010101" pitchFamily="2" charset="-122"/>
                <a:cs typeface="Times New Roman" charset="0"/>
              </a:rPr>
              <a:t>让分类分支尽可能保存更多的属性特征。</a:t>
            </a:r>
            <a:endParaRPr lang="en-US" sz="2400" dirty="0">
              <a:latin typeface="DengXian" panose="02010600030101010101" pitchFamily="2" charset="-122"/>
              <a:ea typeface="DengXian" panose="02010600030101010101" pitchFamily="2" charset="-122"/>
              <a:cs typeface="Times New Roman" charset="0"/>
            </a:endParaRPr>
          </a:p>
        </p:txBody>
      </p:sp>
    </p:spTree>
    <p:extLst>
      <p:ext uri="{BB962C8B-B14F-4D97-AF65-F5344CB8AC3E}">
        <p14:creationId xmlns:p14="http://schemas.microsoft.com/office/powerpoint/2010/main" val="1139340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4D55B-6985-C847-97C8-07EC7755E4DB}"/>
              </a:ext>
            </a:extLst>
          </p:cNvPr>
          <p:cNvSpPr>
            <a:spLocks noGrp="1"/>
          </p:cNvSpPr>
          <p:nvPr>
            <p:ph type="title"/>
          </p:nvPr>
        </p:nvSpPr>
        <p:spPr/>
        <p:txBody>
          <a:bodyPr/>
          <a:lstStyle/>
          <a:p>
            <a:r>
              <a:rPr lang="zh-CN" altLang="en-US" dirty="0"/>
              <a:t>网络结构</a:t>
            </a:r>
            <a:endParaRPr lang="en-US" dirty="0"/>
          </a:p>
        </p:txBody>
      </p:sp>
      <p:pic>
        <p:nvPicPr>
          <p:cNvPr id="4" name="图片 4">
            <a:extLst>
              <a:ext uri="{FF2B5EF4-FFF2-40B4-BE49-F238E27FC236}">
                <a16:creationId xmlns:a16="http://schemas.microsoft.com/office/drawing/2014/main" id="{8200E498-2070-E442-8C3F-1F67CEEFD5CD}"/>
              </a:ext>
            </a:extLst>
          </p:cNvPr>
          <p:cNvPicPr>
            <a:picLocks noChangeAspect="1"/>
          </p:cNvPicPr>
          <p:nvPr/>
        </p:nvPicPr>
        <p:blipFill>
          <a:blip r:embed="rId2"/>
          <a:stretch>
            <a:fillRect/>
          </a:stretch>
        </p:blipFill>
        <p:spPr>
          <a:xfrm>
            <a:off x="838200" y="2028825"/>
            <a:ext cx="10621818" cy="4161932"/>
          </a:xfrm>
          <a:prstGeom prst="rect">
            <a:avLst/>
          </a:prstGeom>
        </p:spPr>
      </p:pic>
    </p:spTree>
    <p:extLst>
      <p:ext uri="{BB962C8B-B14F-4D97-AF65-F5344CB8AC3E}">
        <p14:creationId xmlns:p14="http://schemas.microsoft.com/office/powerpoint/2010/main" val="129337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69EB77-E565-8F46-A262-EFADE4C6C780}"/>
              </a:ext>
            </a:extLst>
          </p:cNvPr>
          <p:cNvPicPr>
            <a:picLocks noGrp="1" noChangeAspect="1"/>
          </p:cNvPicPr>
          <p:nvPr>
            <p:ph idx="1"/>
          </p:nvPr>
        </p:nvPicPr>
        <p:blipFill>
          <a:blip r:embed="rId2"/>
          <a:stretch>
            <a:fillRect/>
          </a:stretch>
        </p:blipFill>
        <p:spPr>
          <a:xfrm>
            <a:off x="838200" y="2250808"/>
            <a:ext cx="10515600" cy="3500971"/>
          </a:xfrm>
        </p:spPr>
      </p:pic>
      <p:sp>
        <p:nvSpPr>
          <p:cNvPr id="3" name="Title 2">
            <a:extLst>
              <a:ext uri="{FF2B5EF4-FFF2-40B4-BE49-F238E27FC236}">
                <a16:creationId xmlns:a16="http://schemas.microsoft.com/office/drawing/2014/main" id="{77375885-CF53-5D4A-9053-E66E7A125174}"/>
              </a:ext>
            </a:extLst>
          </p:cNvPr>
          <p:cNvSpPr>
            <a:spLocks noGrp="1"/>
          </p:cNvSpPr>
          <p:nvPr>
            <p:ph type="title"/>
          </p:nvPr>
        </p:nvSpPr>
        <p:spPr/>
        <p:txBody>
          <a:bodyPr/>
          <a:lstStyle/>
          <a:p>
            <a:r>
              <a:rPr lang="zh-CN" altLang="en-US" dirty="0"/>
              <a:t>重建结果</a:t>
            </a:r>
            <a:endParaRPr lang="en-US" dirty="0"/>
          </a:p>
        </p:txBody>
      </p:sp>
    </p:spTree>
    <p:extLst>
      <p:ext uri="{BB962C8B-B14F-4D97-AF65-F5344CB8AC3E}">
        <p14:creationId xmlns:p14="http://schemas.microsoft.com/office/powerpoint/2010/main" val="39990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E69BF5B-8BE3-734D-9D2F-E8A6CFEAC90C}"/>
                  </a:ext>
                </a:extLst>
              </p:cNvPr>
              <p:cNvSpPr>
                <a:spLocks noGrp="1"/>
              </p:cNvSpPr>
              <p:nvPr>
                <p:ph idx="1"/>
              </p:nvPr>
            </p:nvSpPr>
            <p:spPr/>
            <p:txBody>
              <a:bodyPr/>
              <a:lstStyle/>
              <a:p>
                <a:pPr>
                  <a:lnSpc>
                    <a:spcPct val="130000"/>
                  </a:lnSpc>
                </a:pPr>
                <a:r>
                  <a:rPr lang="zh-CN" altLang="en-US" dirty="0"/>
                  <a:t>数据集</a:t>
                </a:r>
                <a:endParaRPr lang="en-US" altLang="zh-CN" dirty="0"/>
              </a:p>
              <a:p>
                <a:pPr lvl="1">
                  <a:lnSpc>
                    <a:spcPct val="130000"/>
                  </a:lnSpc>
                </a:pPr>
                <a:r>
                  <a:rPr lang="en-US" dirty="0">
                    <a:latin typeface="Arial" panose="020B0604020202020204" pitchFamily="34" charset="0"/>
                    <a:cs typeface="Arial" panose="020B0604020202020204" pitchFamily="34" charset="0"/>
                  </a:rPr>
                  <a:t>CUB</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SUN</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AWA</a:t>
                </a:r>
                <a:r>
                  <a:rPr lang="zh-CN" alt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aPY</a:t>
                </a:r>
                <a:endParaRPr lang="en-US" dirty="0">
                  <a:latin typeface="Arial" panose="020B0604020202020204" pitchFamily="34" charset="0"/>
                  <a:cs typeface="Arial" panose="020B0604020202020204" pitchFamily="34" charset="0"/>
                </a:endParaRPr>
              </a:p>
              <a:p>
                <a:pPr>
                  <a:lnSpc>
                    <a:spcPct val="130000"/>
                  </a:lnSpc>
                </a:pPr>
                <a:r>
                  <a:rPr lang="zh-CN" altLang="en-US" dirty="0"/>
                  <a:t>实验设定</a:t>
                </a:r>
                <a:endParaRPr lang="en-US" altLang="zh-CN" dirty="0"/>
              </a:p>
              <a:p>
                <a:pPr lvl="1">
                  <a:lnSpc>
                    <a:spcPct val="130000"/>
                  </a:lnSpc>
                </a:pPr>
                <a:r>
                  <a:rPr lang="en-US" dirty="0">
                    <a:latin typeface="Arial" panose="020B0604020202020204" pitchFamily="34" charset="0"/>
                    <a:cs typeface="Arial" panose="020B0604020202020204" pitchFamily="34" charset="0"/>
                  </a:rPr>
                  <a:t>U→U</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S→T</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U→T</a:t>
                </a:r>
                <a:endParaRPr lang="en-US" altLang="zh-CN" dirty="0"/>
              </a:p>
              <a:p>
                <a:pPr>
                  <a:lnSpc>
                    <a:spcPct val="130000"/>
                  </a:lnSpc>
                </a:pPr>
                <a:r>
                  <a:rPr lang="zh-CN" altLang="en-US" dirty="0"/>
                  <a:t>评价指标</a:t>
                </a:r>
                <a:endParaRPr lang="en-US" altLang="zh-CN" dirty="0"/>
              </a:p>
              <a:p>
                <a:pPr lvl="1">
                  <a:lnSpc>
                    <a:spcPct val="130000"/>
                  </a:lnSpc>
                </a:pPr>
                <a14:m>
                  <m:oMath xmlns:m="http://schemas.openxmlformats.org/officeDocument/2006/math">
                    <m:r>
                      <a:rPr lang="en-US" i="1">
                        <a:latin typeface="Cambria Math" panose="02040503050406030204" pitchFamily="18" charset="0"/>
                        <a:cs typeface="Times New Roman" panose="02020603050405020304" pitchFamily="18" charset="0"/>
                      </a:rPr>
                      <m:t>𝐴𝑐</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𝑈</m:t>
                        </m:r>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𝑈</m:t>
                        </m:r>
                      </m:sub>
                    </m:sSub>
                  </m:oMath>
                </a14:m>
                <a:r>
                  <a:rPr lang="zh-CN" altLang="en-US" dirty="0"/>
                  <a:t>、 </a:t>
                </a:r>
                <a14:m>
                  <m:oMath xmlns:m="http://schemas.openxmlformats.org/officeDocument/2006/math">
                    <m:r>
                      <a:rPr lang="en-US" i="1">
                        <a:latin typeface="Cambria Math" panose="02040503050406030204" pitchFamily="18" charset="0"/>
                        <a:cs typeface="Times New Roman" panose="02020603050405020304" pitchFamily="18" charset="0"/>
                      </a:rPr>
                      <m:t>𝐴𝑐</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𝑈</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𝑇</m:t>
                        </m:r>
                      </m:sub>
                    </m:sSub>
                  </m:oMath>
                </a14:m>
                <a:r>
                  <a:rPr lang="zh-CN" altLang="en-US" dirty="0"/>
                  <a:t>、</a:t>
                </a:r>
                <a:r>
                  <a:rPr lang="en-US" dirty="0">
                    <a:cs typeface="Times New Roman" panose="02020603050405020304" pitchFamily="18" charset="0"/>
                  </a:rPr>
                  <a:t> </a:t>
                </a:r>
                <a14:m>
                  <m:oMath xmlns:m="http://schemas.openxmlformats.org/officeDocument/2006/math">
                    <m:r>
                      <a:rPr lang="en-US" i="1">
                        <a:latin typeface="Cambria Math" panose="02040503050406030204" pitchFamily="18" charset="0"/>
                        <a:cs typeface="Times New Roman" panose="02020603050405020304" pitchFamily="18" charset="0"/>
                      </a:rPr>
                      <m:t>𝐴𝑐</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𝑆</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𝑇</m:t>
                        </m:r>
                      </m:sub>
                    </m:sSub>
                  </m:oMath>
                </a14:m>
                <a:endParaRPr lang="en-US" altLang="zh-CN" dirty="0"/>
              </a:p>
              <a:p>
                <a:pPr lvl="1">
                  <a:lnSpc>
                    <a:spcPct val="130000"/>
                  </a:lnSpc>
                </a:pPr>
                <a14:m>
                  <m:oMath xmlns:m="http://schemas.openxmlformats.org/officeDocument/2006/math">
                    <m:r>
                      <a:rPr lang="en-US" b="0" i="1" smtClean="0">
                        <a:latin typeface="Cambria Math" panose="02040503050406030204" pitchFamily="18" charset="0"/>
                        <a:cs typeface="Times New Roman" panose="02020603050405020304" pitchFamily="18" charset="0"/>
                      </a:rPr>
                      <m:t>𝐻</m:t>
                    </m:r>
                    <m:r>
                      <a:rPr lang="en-US" b="0" i="1" smtClean="0">
                        <a:latin typeface="Cambria Math" panose="02040503050406030204" pitchFamily="18" charset="0"/>
                        <a:cs typeface="Times New Roman" panose="02020603050405020304" pitchFamily="18" charset="0"/>
                      </a:rPr>
                      <m:t>=2 × </m:t>
                    </m:r>
                    <m:r>
                      <a:rPr lang="en-US" i="1">
                        <a:latin typeface="Cambria Math" panose="02040503050406030204" pitchFamily="18" charset="0"/>
                        <a:cs typeface="Times New Roman" panose="02020603050405020304" pitchFamily="18" charset="0"/>
                      </a:rPr>
                      <m:t>𝐴𝑐</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𝑆</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𝑇</m:t>
                        </m:r>
                      </m:sub>
                    </m:sSub>
                    <m:r>
                      <a:rPr lang="en-US" i="1">
                        <a:latin typeface="Cambria Math" panose="02040503050406030204" pitchFamily="18" charset="0"/>
                        <a:cs typeface="Times New Roman" panose="02020603050405020304" pitchFamily="18" charset="0"/>
                      </a:rPr>
                      <m:t> × </m:t>
                    </m:r>
                    <m:r>
                      <a:rPr lang="en-US" i="1">
                        <a:latin typeface="Cambria Math" panose="02040503050406030204" pitchFamily="18" charset="0"/>
                        <a:cs typeface="Times New Roman" panose="02020603050405020304" pitchFamily="18" charset="0"/>
                      </a:rPr>
                      <m:t>𝐴𝑐</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𝑈</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𝑇</m:t>
                        </m:r>
                      </m:sub>
                    </m:sSub>
                    <m:r>
                      <a:rPr lang="en-US" b="0" i="0" smtClean="0">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𝐴𝑐</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𝑆</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𝑇</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𝐴𝑐</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𝑈</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𝑇</m:t>
                        </m:r>
                      </m:sub>
                    </m:sSub>
                  </m:oMath>
                </a14:m>
                <a:r>
                  <a:rPr lang="en-US" dirty="0">
                    <a:latin typeface="Arial" panose="020B0604020202020204" pitchFamily="34" charset="0"/>
                    <a:cs typeface="Arial" panose="020B0604020202020204" pitchFamily="34" charset="0"/>
                  </a:rPr>
                  <a:t> </a:t>
                </a:r>
              </a:p>
              <a:p>
                <a:pPr marL="457200" lvl="1" indent="0">
                  <a:buNone/>
                </a:pPr>
                <a:endParaRPr lang="en-US" dirty="0">
                  <a:latin typeface="Arial" panose="020B0604020202020204" pitchFamily="34" charset="0"/>
                  <a:cs typeface="Arial" panose="020B0604020202020204" pitchFamily="34" charset="0"/>
                </a:endParaRPr>
              </a:p>
              <a:p>
                <a:pPr marL="457200" lvl="1" indent="0">
                  <a:buNone/>
                </a:pPr>
                <a:endParaRPr lang="en-US" dirty="0"/>
              </a:p>
              <a:p>
                <a:pPr lvl="1"/>
                <a:endParaRPr lang="en-US" dirty="0"/>
              </a:p>
            </p:txBody>
          </p:sp>
        </mc:Choice>
        <mc:Fallback xmlns="">
          <p:sp>
            <p:nvSpPr>
              <p:cNvPr id="2" name="Content Placeholder 1">
                <a:extLst>
                  <a:ext uri="{FF2B5EF4-FFF2-40B4-BE49-F238E27FC236}">
                    <a16:creationId xmlns:a16="http://schemas.microsoft.com/office/drawing/2014/main" id="{8E69BF5B-8BE3-734D-9D2F-E8A6CFEAC90C}"/>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A0DB914-593D-794E-A114-D25D7342996D}"/>
              </a:ext>
            </a:extLst>
          </p:cNvPr>
          <p:cNvSpPr>
            <a:spLocks noGrp="1"/>
          </p:cNvSpPr>
          <p:nvPr>
            <p:ph type="title"/>
          </p:nvPr>
        </p:nvSpPr>
        <p:spPr/>
        <p:txBody>
          <a:bodyPr/>
          <a:lstStyle/>
          <a:p>
            <a:r>
              <a:rPr lang="zh-CN" altLang="en-US" dirty="0"/>
              <a:t>实验结果</a:t>
            </a:r>
            <a:endParaRPr lang="en-US" dirty="0"/>
          </a:p>
        </p:txBody>
      </p:sp>
    </p:spTree>
    <p:extLst>
      <p:ext uri="{BB962C8B-B14F-4D97-AF65-F5344CB8AC3E}">
        <p14:creationId xmlns:p14="http://schemas.microsoft.com/office/powerpoint/2010/main" val="1202503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CC0714-89FB-4F46-B5AC-A553EAAE996F}"/>
              </a:ext>
            </a:extLst>
          </p:cNvPr>
          <p:cNvSpPr>
            <a:spLocks noGrp="1"/>
          </p:cNvSpPr>
          <p:nvPr>
            <p:ph type="title"/>
          </p:nvPr>
        </p:nvSpPr>
        <p:spPr/>
        <p:txBody>
          <a:bodyPr/>
          <a:lstStyle/>
          <a:p>
            <a:r>
              <a:rPr lang="zh-CN" altLang="en-US" dirty="0"/>
              <a:t>实验结果</a:t>
            </a:r>
            <a:endParaRPr lang="en-US" dirty="0"/>
          </a:p>
        </p:txBody>
      </p:sp>
      <p:pic>
        <p:nvPicPr>
          <p:cNvPr id="4" name="Content Placeholder 3">
            <a:extLst>
              <a:ext uri="{FF2B5EF4-FFF2-40B4-BE49-F238E27FC236}">
                <a16:creationId xmlns:a16="http://schemas.microsoft.com/office/drawing/2014/main" id="{650642B4-7019-6347-AB6A-C7C35F0D81FA}"/>
              </a:ext>
            </a:extLst>
          </p:cNvPr>
          <p:cNvPicPr>
            <a:picLocks noChangeAspect="1"/>
          </p:cNvPicPr>
          <p:nvPr/>
        </p:nvPicPr>
        <p:blipFill>
          <a:blip r:embed="rId2"/>
          <a:stretch>
            <a:fillRect/>
          </a:stretch>
        </p:blipFill>
        <p:spPr>
          <a:xfrm>
            <a:off x="961828" y="1825625"/>
            <a:ext cx="10268344" cy="4351338"/>
          </a:xfrm>
          <a:prstGeom prst="rect">
            <a:avLst/>
          </a:prstGeom>
        </p:spPr>
      </p:pic>
    </p:spTree>
    <p:extLst>
      <p:ext uri="{BB962C8B-B14F-4D97-AF65-F5344CB8AC3E}">
        <p14:creationId xmlns:p14="http://schemas.microsoft.com/office/powerpoint/2010/main" val="2253709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p:txBody>
          <a:bodyPr/>
          <a:lstStyle/>
          <a:p>
            <a:pPr>
              <a:lnSpc>
                <a:spcPct val="120000"/>
              </a:lnSpc>
            </a:pPr>
            <a:r>
              <a:rPr lang="zh-CN" altLang="en-US" dirty="0"/>
              <a:t>本章提出的算法创新性</a:t>
            </a:r>
            <a:endParaRPr lang="en-US" altLang="zh-CN" dirty="0"/>
          </a:p>
          <a:p>
            <a:pPr lvl="1">
              <a:lnSpc>
                <a:spcPct val="120000"/>
              </a:lnSpc>
            </a:pPr>
            <a:r>
              <a:rPr lang="zh-CN" altLang="en-US" dirty="0"/>
              <a:t>本章首次提出图像分类与图像重建本质上是相互冲突的两个子任务。 </a:t>
            </a:r>
          </a:p>
          <a:p>
            <a:pPr lvl="1">
              <a:lnSpc>
                <a:spcPct val="120000"/>
              </a:lnSpc>
            </a:pPr>
            <a:r>
              <a:rPr lang="zh-CN" altLang="en-US" dirty="0"/>
              <a:t>通过引入两个独立的映射网络分支，将图像分类和图像重建两个任务分离出来。然后利用对抗网络学习让重建网络的特征向量的部分属性能够迁移到分类网络的特征向量中，缓解语义丢失的问题。</a:t>
            </a:r>
            <a:endParaRPr lang="en-US" altLang="zh-CN" dirty="0"/>
          </a:p>
          <a:p>
            <a:pPr>
              <a:lnSpc>
                <a:spcPct val="120000"/>
              </a:lnSpc>
            </a:pPr>
            <a:r>
              <a:rPr lang="zh-CN" altLang="en-US" dirty="0"/>
              <a:t>本章方法的技术定位和意义</a:t>
            </a:r>
            <a:endParaRPr lang="en-US" altLang="zh-CN" dirty="0"/>
          </a:p>
          <a:p>
            <a:pPr lvl="1">
              <a:lnSpc>
                <a:spcPct val="120000"/>
              </a:lnSpc>
            </a:pPr>
            <a:r>
              <a:rPr lang="zh-CN" altLang="en-US" dirty="0"/>
              <a:t>物体分类是场景理解最基本的一个任务。相比于“理想实验”条件下，零样本物体分类是最接近实际应用场景下的一种条件设定。</a:t>
            </a:r>
            <a:endParaRPr lang="en-US" altLang="zh-CN" dirty="0"/>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a:t>
            </a:r>
            <a:r>
              <a:rPr lang="en-US" sz="4000" dirty="0"/>
              <a:t>.</a:t>
            </a:r>
            <a:r>
              <a:rPr lang="en-US" altLang="zh-CN" sz="4000" dirty="0"/>
              <a:t>1</a:t>
            </a:r>
            <a:r>
              <a:rPr lang="en-US" sz="4000" dirty="0"/>
              <a:t> </a:t>
            </a:r>
            <a:r>
              <a:rPr lang="zh-CN" altLang="en-US" sz="4000" dirty="0"/>
              <a:t>总结：基于属性保持对抗网络的零样本分类</a:t>
            </a:r>
            <a:endParaRPr lang="en-US" sz="4000" dirty="0"/>
          </a:p>
        </p:txBody>
      </p:sp>
    </p:spTree>
    <p:extLst>
      <p:ext uri="{BB962C8B-B14F-4D97-AF65-F5344CB8AC3E}">
        <p14:creationId xmlns:p14="http://schemas.microsoft.com/office/powerpoint/2010/main" val="1209251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A517FC-CD3F-7A47-90A0-491F6F7803E7}"/>
              </a:ext>
            </a:extLst>
          </p:cNvPr>
          <p:cNvPicPr>
            <a:picLocks noChangeAspect="1"/>
          </p:cNvPicPr>
          <p:nvPr/>
        </p:nvPicPr>
        <p:blipFill>
          <a:blip r:embed="rId5"/>
          <a:stretch>
            <a:fillRect/>
          </a:stretch>
        </p:blipFill>
        <p:spPr>
          <a:xfrm>
            <a:off x="3048000" y="0"/>
            <a:ext cx="9144000" cy="6858000"/>
          </a:xfrm>
          <a:prstGeom prst="rect">
            <a:avLst/>
          </a:prstGeom>
        </p:spPr>
      </p:pic>
      <p:sp>
        <p:nvSpPr>
          <p:cNvPr id="2" name="PA_矩形 9">
            <a:extLst>
              <a:ext uri="{FF2B5EF4-FFF2-40B4-BE49-F238E27FC236}">
                <a16:creationId xmlns:a16="http://schemas.microsoft.com/office/drawing/2014/main" id="{C9C10708-C5EB-F942-9CFE-869796EAEA05}"/>
              </a:ext>
            </a:extLst>
          </p:cNvPr>
          <p:cNvSpPr/>
          <p:nvPr>
            <p:custDataLst>
              <p:tags r:id="rId1"/>
            </p:custDataLst>
          </p:nvPr>
        </p:nvSpPr>
        <p:spPr>
          <a:xfrm>
            <a:off x="0" y="1"/>
            <a:ext cx="12192000" cy="6857999"/>
          </a:xfrm>
          <a:prstGeom prst="rect">
            <a:avLst/>
          </a:prstGeom>
          <a:solidFill>
            <a:schemeClr val="tx1">
              <a:lumMod val="75000"/>
              <a:lumOff val="25000"/>
              <a:alpha val="5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等线" panose="020F0502020204030204"/>
              <a:ea typeface="等线" panose="02010600030101010101" pitchFamily="2" charset="-122"/>
            </a:endParaRPr>
          </a:p>
        </p:txBody>
      </p:sp>
      <p:sp>
        <p:nvSpPr>
          <p:cNvPr id="10" name="矩形: 圆角 5">
            <a:extLst>
              <a:ext uri="{FF2B5EF4-FFF2-40B4-BE49-F238E27FC236}">
                <a16:creationId xmlns:a16="http://schemas.microsoft.com/office/drawing/2014/main" id="{84CADD54-0129-A34B-ADEB-FA626A1D4131}"/>
              </a:ext>
            </a:extLst>
          </p:cNvPr>
          <p:cNvSpPr/>
          <p:nvPr/>
        </p:nvSpPr>
        <p:spPr>
          <a:xfrm>
            <a:off x="5568858" y="1121929"/>
            <a:ext cx="4604855"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11" name="文本框 6">
            <a:extLst>
              <a:ext uri="{FF2B5EF4-FFF2-40B4-BE49-F238E27FC236}">
                <a16:creationId xmlns:a16="http://schemas.microsoft.com/office/drawing/2014/main" id="{14B368C2-B7A6-0F42-A7BA-04188C2EF873}"/>
              </a:ext>
            </a:extLst>
          </p:cNvPr>
          <p:cNvSpPr txBox="1"/>
          <p:nvPr/>
        </p:nvSpPr>
        <p:spPr>
          <a:xfrm>
            <a:off x="7501995" y="1231108"/>
            <a:ext cx="1766696"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论文绪论</a:t>
            </a:r>
          </a:p>
        </p:txBody>
      </p:sp>
      <p:sp>
        <p:nvSpPr>
          <p:cNvPr id="12" name="文本框 7">
            <a:extLst>
              <a:ext uri="{FF2B5EF4-FFF2-40B4-BE49-F238E27FC236}">
                <a16:creationId xmlns:a16="http://schemas.microsoft.com/office/drawing/2014/main" id="{FDB59509-D23D-734D-BC33-0DDAB6B1E211}"/>
              </a:ext>
            </a:extLst>
          </p:cNvPr>
          <p:cNvSpPr txBox="1"/>
          <p:nvPr/>
        </p:nvSpPr>
        <p:spPr>
          <a:xfrm>
            <a:off x="5729496" y="1231107"/>
            <a:ext cx="1676089"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第一部分</a:t>
            </a:r>
          </a:p>
        </p:txBody>
      </p:sp>
      <p:cxnSp>
        <p:nvCxnSpPr>
          <p:cNvPr id="13" name="直接连接符 9">
            <a:extLst>
              <a:ext uri="{FF2B5EF4-FFF2-40B4-BE49-F238E27FC236}">
                <a16:creationId xmlns:a16="http://schemas.microsoft.com/office/drawing/2014/main" id="{1E23D41C-5FA7-8341-AFE2-9257CB73C42D}"/>
              </a:ext>
            </a:extLst>
          </p:cNvPr>
          <p:cNvCxnSpPr>
            <a:cxnSpLocks/>
          </p:cNvCxnSpPr>
          <p:nvPr/>
        </p:nvCxnSpPr>
        <p:spPr>
          <a:xfrm>
            <a:off x="7370078" y="1277233"/>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PA_矩形 9">
            <a:extLst>
              <a:ext uri="{FF2B5EF4-FFF2-40B4-BE49-F238E27FC236}">
                <a16:creationId xmlns:a16="http://schemas.microsoft.com/office/drawing/2014/main" id="{BA0A1AD5-670B-CF4A-8C1D-36D8AD8EE900}"/>
              </a:ext>
            </a:extLst>
          </p:cNvPr>
          <p:cNvSpPr/>
          <p:nvPr>
            <p:custDataLst>
              <p:tags r:id="rId2"/>
            </p:custDataLst>
          </p:nvPr>
        </p:nvSpPr>
        <p:spPr>
          <a:xfrm>
            <a:off x="0" y="0"/>
            <a:ext cx="3048000" cy="6858000"/>
          </a:xfrm>
          <a:prstGeom prst="rect">
            <a:avLst/>
          </a:prstGeom>
          <a:solidFill>
            <a:srgbClr val="FFC000"/>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等线" panose="020F0502020204030204"/>
              <a:ea typeface="等线" panose="02010600030101010101" pitchFamily="2" charset="-122"/>
            </a:endParaRPr>
          </a:p>
        </p:txBody>
      </p:sp>
      <p:sp>
        <p:nvSpPr>
          <p:cNvPr id="9" name="TextBox 8">
            <a:extLst>
              <a:ext uri="{FF2B5EF4-FFF2-40B4-BE49-F238E27FC236}">
                <a16:creationId xmlns:a16="http://schemas.microsoft.com/office/drawing/2014/main" id="{840B7C2D-DD27-2A4C-9792-7E039A479141}"/>
              </a:ext>
            </a:extLst>
          </p:cNvPr>
          <p:cNvSpPr txBox="1"/>
          <p:nvPr/>
        </p:nvSpPr>
        <p:spPr>
          <a:xfrm>
            <a:off x="783492" y="1708445"/>
            <a:ext cx="1447800" cy="3046988"/>
          </a:xfrm>
          <a:prstGeom prst="rect">
            <a:avLst/>
          </a:prstGeom>
          <a:noFill/>
        </p:spPr>
        <p:txBody>
          <a:bodyPr wrap="square" rtlCol="0">
            <a:spAutoFit/>
          </a:bodyPr>
          <a:lstStyle/>
          <a:p>
            <a:r>
              <a:rPr lang="zh-CN" altLang="en-US" sz="9600" b="1" dirty="0">
                <a:solidFill>
                  <a:schemeClr val="bg1"/>
                </a:solidFill>
                <a:latin typeface="Kai" pitchFamily="2" charset="-122"/>
                <a:ea typeface="Kai" pitchFamily="2" charset="-122"/>
              </a:rPr>
              <a:t>目录</a:t>
            </a:r>
            <a:endParaRPr lang="en-US" sz="9600" b="1" dirty="0">
              <a:solidFill>
                <a:schemeClr val="bg1"/>
              </a:solidFill>
              <a:latin typeface="Kai" pitchFamily="2" charset="-122"/>
              <a:ea typeface="Kai" pitchFamily="2" charset="-122"/>
            </a:endParaRPr>
          </a:p>
        </p:txBody>
      </p:sp>
      <p:sp>
        <p:nvSpPr>
          <p:cNvPr id="32" name="矩形: 圆角 5">
            <a:extLst>
              <a:ext uri="{FF2B5EF4-FFF2-40B4-BE49-F238E27FC236}">
                <a16:creationId xmlns:a16="http://schemas.microsoft.com/office/drawing/2014/main" id="{25541F46-D416-324E-BE85-11ECDA7F0DD0}"/>
              </a:ext>
            </a:extLst>
          </p:cNvPr>
          <p:cNvSpPr/>
          <p:nvPr/>
        </p:nvSpPr>
        <p:spPr>
          <a:xfrm>
            <a:off x="5568858" y="2448921"/>
            <a:ext cx="4604855"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20" name="文本框 17">
            <a:extLst>
              <a:ext uri="{FF2B5EF4-FFF2-40B4-BE49-F238E27FC236}">
                <a16:creationId xmlns:a16="http://schemas.microsoft.com/office/drawing/2014/main" id="{11792BAC-8E99-9444-ADAE-F70C4E7E59A4}"/>
              </a:ext>
            </a:extLst>
          </p:cNvPr>
          <p:cNvSpPr txBox="1"/>
          <p:nvPr/>
        </p:nvSpPr>
        <p:spPr>
          <a:xfrm>
            <a:off x="5729495" y="2573840"/>
            <a:ext cx="1676089"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第二部分</a:t>
            </a:r>
          </a:p>
        </p:txBody>
      </p:sp>
      <p:sp>
        <p:nvSpPr>
          <p:cNvPr id="19" name="文本框 16">
            <a:extLst>
              <a:ext uri="{FF2B5EF4-FFF2-40B4-BE49-F238E27FC236}">
                <a16:creationId xmlns:a16="http://schemas.microsoft.com/office/drawing/2014/main" id="{9B56D75B-850B-8649-B1F6-4B66505D50DD}"/>
              </a:ext>
            </a:extLst>
          </p:cNvPr>
          <p:cNvSpPr txBox="1"/>
          <p:nvPr/>
        </p:nvSpPr>
        <p:spPr>
          <a:xfrm>
            <a:off x="7405584" y="2580827"/>
            <a:ext cx="2375200"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本文研究路线</a:t>
            </a:r>
          </a:p>
        </p:txBody>
      </p:sp>
      <p:cxnSp>
        <p:nvCxnSpPr>
          <p:cNvPr id="31" name="直接连接符 9">
            <a:extLst>
              <a:ext uri="{FF2B5EF4-FFF2-40B4-BE49-F238E27FC236}">
                <a16:creationId xmlns:a16="http://schemas.microsoft.com/office/drawing/2014/main" id="{509678C5-F7F2-284C-923B-D8B37AD4D887}"/>
              </a:ext>
            </a:extLst>
          </p:cNvPr>
          <p:cNvCxnSpPr>
            <a:cxnSpLocks/>
          </p:cNvCxnSpPr>
          <p:nvPr/>
        </p:nvCxnSpPr>
        <p:spPr>
          <a:xfrm>
            <a:off x="7365727" y="2619966"/>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矩形: 圆角 5">
            <a:extLst>
              <a:ext uri="{FF2B5EF4-FFF2-40B4-BE49-F238E27FC236}">
                <a16:creationId xmlns:a16="http://schemas.microsoft.com/office/drawing/2014/main" id="{D452C020-6D35-6440-B87D-CE4070DF1212}"/>
              </a:ext>
            </a:extLst>
          </p:cNvPr>
          <p:cNvSpPr/>
          <p:nvPr/>
        </p:nvSpPr>
        <p:spPr>
          <a:xfrm>
            <a:off x="5568857" y="3781199"/>
            <a:ext cx="4604856"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34" name="矩形: 圆角 5">
            <a:extLst>
              <a:ext uri="{FF2B5EF4-FFF2-40B4-BE49-F238E27FC236}">
                <a16:creationId xmlns:a16="http://schemas.microsoft.com/office/drawing/2014/main" id="{769AF984-B51A-A641-B8E4-E1B53F215210}"/>
              </a:ext>
            </a:extLst>
          </p:cNvPr>
          <p:cNvSpPr/>
          <p:nvPr/>
        </p:nvSpPr>
        <p:spPr>
          <a:xfrm>
            <a:off x="5568857" y="5108191"/>
            <a:ext cx="4604856"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24" name="文本框 22">
            <a:extLst>
              <a:ext uri="{FF2B5EF4-FFF2-40B4-BE49-F238E27FC236}">
                <a16:creationId xmlns:a16="http://schemas.microsoft.com/office/drawing/2014/main" id="{23E2A96D-B27B-B646-A80A-98E0C606E7E2}"/>
              </a:ext>
            </a:extLst>
          </p:cNvPr>
          <p:cNvSpPr txBox="1"/>
          <p:nvPr/>
        </p:nvSpPr>
        <p:spPr>
          <a:xfrm>
            <a:off x="5729495" y="3929364"/>
            <a:ext cx="1687307"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第三部分</a:t>
            </a:r>
          </a:p>
        </p:txBody>
      </p:sp>
      <p:sp>
        <p:nvSpPr>
          <p:cNvPr id="23" name="文本框 21">
            <a:extLst>
              <a:ext uri="{FF2B5EF4-FFF2-40B4-BE49-F238E27FC236}">
                <a16:creationId xmlns:a16="http://schemas.microsoft.com/office/drawing/2014/main" id="{7D9723CF-E286-AA47-B447-082A5B8D2470}"/>
              </a:ext>
            </a:extLst>
          </p:cNvPr>
          <p:cNvSpPr txBox="1"/>
          <p:nvPr/>
        </p:nvSpPr>
        <p:spPr>
          <a:xfrm>
            <a:off x="7378084" y="3908455"/>
            <a:ext cx="2795629"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研究方法与成果</a:t>
            </a:r>
          </a:p>
        </p:txBody>
      </p:sp>
      <p:cxnSp>
        <p:nvCxnSpPr>
          <p:cNvPr id="35" name="直接连接符 9">
            <a:extLst>
              <a:ext uri="{FF2B5EF4-FFF2-40B4-BE49-F238E27FC236}">
                <a16:creationId xmlns:a16="http://schemas.microsoft.com/office/drawing/2014/main" id="{34D9C790-82DA-D24B-B8D6-B8389905A67C}"/>
              </a:ext>
            </a:extLst>
          </p:cNvPr>
          <p:cNvCxnSpPr>
            <a:cxnSpLocks/>
          </p:cNvCxnSpPr>
          <p:nvPr/>
        </p:nvCxnSpPr>
        <p:spPr>
          <a:xfrm>
            <a:off x="7346233" y="3954581"/>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ED6F5EC-C9B7-B64B-81B7-925C2A2B980C}"/>
              </a:ext>
            </a:extLst>
          </p:cNvPr>
          <p:cNvSpPr txBox="1"/>
          <p:nvPr/>
        </p:nvSpPr>
        <p:spPr>
          <a:xfrm>
            <a:off x="5729495" y="5238090"/>
            <a:ext cx="1629095"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第四部分</a:t>
            </a:r>
          </a:p>
        </p:txBody>
      </p:sp>
      <p:sp>
        <p:nvSpPr>
          <p:cNvPr id="27" name="文本框 26">
            <a:extLst>
              <a:ext uri="{FF2B5EF4-FFF2-40B4-BE49-F238E27FC236}">
                <a16:creationId xmlns:a16="http://schemas.microsoft.com/office/drawing/2014/main" id="{CEFA609D-7DC2-C44E-AF09-D7FD1E54FCF8}"/>
              </a:ext>
            </a:extLst>
          </p:cNvPr>
          <p:cNvSpPr txBox="1"/>
          <p:nvPr/>
        </p:nvSpPr>
        <p:spPr>
          <a:xfrm>
            <a:off x="7358590" y="5238089"/>
            <a:ext cx="1978649"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总结与回顾</a:t>
            </a:r>
          </a:p>
        </p:txBody>
      </p:sp>
      <p:cxnSp>
        <p:nvCxnSpPr>
          <p:cNvPr id="36" name="直接连接符 9">
            <a:extLst>
              <a:ext uri="{FF2B5EF4-FFF2-40B4-BE49-F238E27FC236}">
                <a16:creationId xmlns:a16="http://schemas.microsoft.com/office/drawing/2014/main" id="{BBBB698D-F92D-1446-B9E8-BB064D525B51}"/>
              </a:ext>
            </a:extLst>
          </p:cNvPr>
          <p:cNvCxnSpPr>
            <a:cxnSpLocks/>
          </p:cNvCxnSpPr>
          <p:nvPr/>
        </p:nvCxnSpPr>
        <p:spPr>
          <a:xfrm>
            <a:off x="7333876" y="5281815"/>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448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692727" y="2417618"/>
            <a:ext cx="10806545" cy="2022764"/>
          </a:xfrm>
        </p:spPr>
        <p:txBody>
          <a:bodyPr>
            <a:noAutofit/>
          </a:bodyPr>
          <a:lstStyle/>
          <a:p>
            <a:pPr algn="ctr"/>
            <a:r>
              <a:rPr lang="en-US" altLang="zh-CN" dirty="0"/>
              <a:t>3</a:t>
            </a:r>
            <a:r>
              <a:rPr lang="en-US" altLang="zh-CN" dirty="0">
                <a:solidFill>
                  <a:schemeClr val="bg1"/>
                </a:solidFill>
              </a:rPr>
              <a:t>.2 </a:t>
            </a:r>
            <a:r>
              <a:rPr lang="zh-CN" altLang="en-US" dirty="0">
                <a:solidFill>
                  <a:schemeClr val="bg1"/>
                </a:solidFill>
              </a:rPr>
              <a:t>基于反事实多智能体学习的场景图生成</a:t>
            </a:r>
            <a:br>
              <a:rPr lang="en-US" altLang="zh-CN" dirty="0">
                <a:solidFill>
                  <a:schemeClr val="bg1"/>
                </a:solidFill>
              </a:rPr>
            </a:br>
            <a:br>
              <a:rPr lang="en-US" altLang="zh-CN" dirty="0">
                <a:solidFill>
                  <a:schemeClr val="bg1"/>
                </a:solidFill>
              </a:rPr>
            </a:br>
            <a:r>
              <a:rPr lang="en-US" altLang="zh-CN" sz="3200" dirty="0">
                <a:solidFill>
                  <a:schemeClr val="bg1"/>
                </a:solidFill>
              </a:rPr>
              <a:t>ICCV 2019</a:t>
            </a:r>
            <a:endParaRPr lang="zh-CN" altLang="en-US" sz="3200" dirty="0">
              <a:solidFill>
                <a:schemeClr val="bg1"/>
              </a:solidFill>
            </a:endParaRPr>
          </a:p>
        </p:txBody>
      </p:sp>
    </p:spTree>
    <p:extLst>
      <p:ext uri="{BB962C8B-B14F-4D97-AF65-F5344CB8AC3E}">
        <p14:creationId xmlns:p14="http://schemas.microsoft.com/office/powerpoint/2010/main" val="4213131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A45C1C-A584-324E-94D4-4A7E3EC5A8A3}"/>
              </a:ext>
            </a:extLst>
          </p:cNvPr>
          <p:cNvSpPr>
            <a:spLocks noGrp="1"/>
          </p:cNvSpPr>
          <p:nvPr>
            <p:ph type="title"/>
          </p:nvPr>
        </p:nvSpPr>
        <p:spPr/>
        <p:txBody>
          <a:bodyPr/>
          <a:lstStyle/>
          <a:p>
            <a:r>
              <a:rPr lang="zh-CN" altLang="en-US" dirty="0"/>
              <a:t>场景图生成</a:t>
            </a:r>
            <a:endParaRPr lang="en-US" dirty="0"/>
          </a:p>
        </p:txBody>
      </p:sp>
      <p:pic>
        <p:nvPicPr>
          <p:cNvPr id="4" name="Content Placeholder 131">
            <a:extLst>
              <a:ext uri="{FF2B5EF4-FFF2-40B4-BE49-F238E27FC236}">
                <a16:creationId xmlns:a16="http://schemas.microsoft.com/office/drawing/2014/main" id="{AAE5A3CB-0E7A-2941-84B3-849B655B4E6B}"/>
              </a:ext>
            </a:extLst>
          </p:cNvPr>
          <p:cNvPicPr>
            <a:picLocks noChangeAspect="1"/>
          </p:cNvPicPr>
          <p:nvPr/>
        </p:nvPicPr>
        <p:blipFill rotWithShape="1">
          <a:blip r:embed="rId2"/>
          <a:srcRect b="11639"/>
          <a:stretch/>
        </p:blipFill>
        <p:spPr>
          <a:xfrm>
            <a:off x="7307641" y="2185706"/>
            <a:ext cx="4470896" cy="2978311"/>
          </a:xfrm>
          <a:prstGeom prst="rect">
            <a:avLst/>
          </a:prstGeom>
        </p:spPr>
      </p:pic>
      <p:grpSp>
        <p:nvGrpSpPr>
          <p:cNvPr id="5" name="Group 4">
            <a:extLst>
              <a:ext uri="{FF2B5EF4-FFF2-40B4-BE49-F238E27FC236}">
                <a16:creationId xmlns:a16="http://schemas.microsoft.com/office/drawing/2014/main" id="{B2BF0782-7535-7E4D-927F-589697F524DC}"/>
              </a:ext>
            </a:extLst>
          </p:cNvPr>
          <p:cNvGrpSpPr/>
          <p:nvPr/>
        </p:nvGrpSpPr>
        <p:grpSpPr>
          <a:xfrm>
            <a:off x="634724" y="2305732"/>
            <a:ext cx="3951188" cy="2739640"/>
            <a:chOff x="200026" y="230137"/>
            <a:chExt cx="7384986" cy="5208847"/>
          </a:xfrm>
        </p:grpSpPr>
        <p:sp>
          <p:nvSpPr>
            <p:cNvPr id="6" name="Rectangle 5">
              <a:extLst>
                <a:ext uri="{FF2B5EF4-FFF2-40B4-BE49-F238E27FC236}">
                  <a16:creationId xmlns:a16="http://schemas.microsoft.com/office/drawing/2014/main" id="{34129EBC-58FC-4A43-8DC9-AC5F1E982978}"/>
                </a:ext>
              </a:extLst>
            </p:cNvPr>
            <p:cNvSpPr/>
            <p:nvPr/>
          </p:nvSpPr>
          <p:spPr>
            <a:xfrm>
              <a:off x="200026" y="230137"/>
              <a:ext cx="7384986" cy="520884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pic>
          <p:nvPicPr>
            <p:cNvPr id="7" name="Picture 6">
              <a:extLst>
                <a:ext uri="{FF2B5EF4-FFF2-40B4-BE49-F238E27FC236}">
                  <a16:creationId xmlns:a16="http://schemas.microsoft.com/office/drawing/2014/main" id="{C8B2B321-3687-BD47-98CD-2B95B7A86914}"/>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225849" y="257908"/>
              <a:ext cx="7335115" cy="5150684"/>
            </a:xfrm>
            <a:prstGeom prst="rect">
              <a:avLst/>
            </a:prstGeom>
          </p:spPr>
        </p:pic>
      </p:grpSp>
      <p:sp>
        <p:nvSpPr>
          <p:cNvPr id="8" name="TextBox 7">
            <a:extLst>
              <a:ext uri="{FF2B5EF4-FFF2-40B4-BE49-F238E27FC236}">
                <a16:creationId xmlns:a16="http://schemas.microsoft.com/office/drawing/2014/main" id="{291B624C-5AFF-1D46-A387-A90A1D0C3306}"/>
              </a:ext>
            </a:extLst>
          </p:cNvPr>
          <p:cNvSpPr txBox="1"/>
          <p:nvPr/>
        </p:nvSpPr>
        <p:spPr>
          <a:xfrm>
            <a:off x="1866193" y="5240574"/>
            <a:ext cx="1488249"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输入图像</a:t>
            </a:r>
            <a:endParaRPr lang="en-US" sz="2400" dirty="0">
              <a:latin typeface="DengXian" panose="02010600030101010101" pitchFamily="2" charset="-122"/>
              <a:ea typeface="DengXian" panose="02010600030101010101" pitchFamily="2" charset="-122"/>
              <a:cs typeface="Calibri" charset="0"/>
            </a:endParaRPr>
          </a:p>
        </p:txBody>
      </p:sp>
      <p:sp>
        <p:nvSpPr>
          <p:cNvPr id="9" name="TextBox 8">
            <a:extLst>
              <a:ext uri="{FF2B5EF4-FFF2-40B4-BE49-F238E27FC236}">
                <a16:creationId xmlns:a16="http://schemas.microsoft.com/office/drawing/2014/main" id="{7ECE8256-181D-F04C-B26F-F01F38F4DB01}"/>
              </a:ext>
            </a:extLst>
          </p:cNvPr>
          <p:cNvSpPr txBox="1"/>
          <p:nvPr/>
        </p:nvSpPr>
        <p:spPr>
          <a:xfrm>
            <a:off x="8906338" y="5240574"/>
            <a:ext cx="1273502"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场景图</a:t>
            </a:r>
            <a:endParaRPr lang="en-US" sz="2400" dirty="0">
              <a:latin typeface="DengXian" panose="02010600030101010101" pitchFamily="2" charset="-122"/>
              <a:ea typeface="DengXian" panose="02010600030101010101" pitchFamily="2" charset="-122"/>
              <a:cs typeface="Calibri" charset="0"/>
            </a:endParaRPr>
          </a:p>
        </p:txBody>
      </p:sp>
      <p:sp>
        <p:nvSpPr>
          <p:cNvPr id="10" name="Right Arrow 9">
            <a:extLst>
              <a:ext uri="{FF2B5EF4-FFF2-40B4-BE49-F238E27FC236}">
                <a16:creationId xmlns:a16="http://schemas.microsoft.com/office/drawing/2014/main" id="{FEF351DC-50D8-BA40-90B9-33E404148C51}"/>
              </a:ext>
            </a:extLst>
          </p:cNvPr>
          <p:cNvSpPr/>
          <p:nvPr/>
        </p:nvSpPr>
        <p:spPr>
          <a:xfrm>
            <a:off x="4988672" y="3443403"/>
            <a:ext cx="2158910" cy="811306"/>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460201-CDCF-9A4D-A698-E20062121B1D}"/>
              </a:ext>
            </a:extLst>
          </p:cNvPr>
          <p:cNvSpPr txBox="1"/>
          <p:nvPr/>
        </p:nvSpPr>
        <p:spPr>
          <a:xfrm>
            <a:off x="4975806" y="3035618"/>
            <a:ext cx="1753511"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场景图生成</a:t>
            </a:r>
            <a:endParaRPr lang="en-US" sz="2400" dirty="0">
              <a:latin typeface="DengXian" panose="02010600030101010101" pitchFamily="2" charset="-122"/>
              <a:ea typeface="DengXian" panose="02010600030101010101" pitchFamily="2" charset="-122"/>
              <a:cs typeface="Calibri" charset="0"/>
            </a:endParaRPr>
          </a:p>
        </p:txBody>
      </p:sp>
    </p:spTree>
    <p:extLst>
      <p:ext uri="{BB962C8B-B14F-4D97-AF65-F5344CB8AC3E}">
        <p14:creationId xmlns:p14="http://schemas.microsoft.com/office/powerpoint/2010/main" val="163408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169FC-D753-B445-8CE5-5F5D4035AEAD}"/>
              </a:ext>
            </a:extLst>
          </p:cNvPr>
          <p:cNvSpPr>
            <a:spLocks noGrp="1"/>
          </p:cNvSpPr>
          <p:nvPr>
            <p:ph type="title"/>
          </p:nvPr>
        </p:nvSpPr>
        <p:spPr/>
        <p:txBody>
          <a:bodyPr/>
          <a:lstStyle/>
          <a:p>
            <a:r>
              <a:rPr lang="zh-CN" altLang="en-US" dirty="0"/>
              <a:t>场景图生成方法</a:t>
            </a:r>
            <a:endParaRPr lang="en-US" dirty="0"/>
          </a:p>
        </p:txBody>
      </p:sp>
      <p:pic>
        <p:nvPicPr>
          <p:cNvPr id="4" name="Content Placeholder 131">
            <a:extLst>
              <a:ext uri="{FF2B5EF4-FFF2-40B4-BE49-F238E27FC236}">
                <a16:creationId xmlns:a16="http://schemas.microsoft.com/office/drawing/2014/main" id="{89BDBE02-9636-4348-9A71-7C0524095014}"/>
              </a:ext>
            </a:extLst>
          </p:cNvPr>
          <p:cNvPicPr>
            <a:picLocks noChangeAspect="1"/>
          </p:cNvPicPr>
          <p:nvPr/>
        </p:nvPicPr>
        <p:blipFill rotWithShape="1">
          <a:blip r:embed="rId2"/>
          <a:srcRect b="11639"/>
          <a:stretch/>
        </p:blipFill>
        <p:spPr>
          <a:xfrm>
            <a:off x="9163645" y="2622081"/>
            <a:ext cx="2728853" cy="1692092"/>
          </a:xfrm>
          <a:prstGeom prst="rect">
            <a:avLst/>
          </a:prstGeom>
        </p:spPr>
      </p:pic>
      <p:sp>
        <p:nvSpPr>
          <p:cNvPr id="7" name="Right Arrow 6">
            <a:extLst>
              <a:ext uri="{FF2B5EF4-FFF2-40B4-BE49-F238E27FC236}">
                <a16:creationId xmlns:a16="http://schemas.microsoft.com/office/drawing/2014/main" id="{D94CDA67-9299-F044-9510-3FA882B8C0A1}"/>
              </a:ext>
            </a:extLst>
          </p:cNvPr>
          <p:cNvSpPr/>
          <p:nvPr/>
        </p:nvSpPr>
        <p:spPr>
          <a:xfrm>
            <a:off x="3088834"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73177FA-DC77-A747-84DD-70EE9D79349A}"/>
              </a:ext>
            </a:extLst>
          </p:cNvPr>
          <p:cNvSpPr txBox="1"/>
          <p:nvPr/>
        </p:nvSpPr>
        <p:spPr>
          <a:xfrm>
            <a:off x="3088834" y="2665804"/>
            <a:ext cx="1210946"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物体定位</a:t>
            </a:r>
            <a:endParaRPr lang="en-US" sz="2000" dirty="0">
              <a:latin typeface="DengXian" panose="02010600030101010101" pitchFamily="2" charset="-122"/>
              <a:ea typeface="DengXian" panose="02010600030101010101" pitchFamily="2" charset="-122"/>
              <a:cs typeface="Calibri" charset="0"/>
            </a:endParaRPr>
          </a:p>
        </p:txBody>
      </p:sp>
      <p:grpSp>
        <p:nvGrpSpPr>
          <p:cNvPr id="9" name="Group 8">
            <a:extLst>
              <a:ext uri="{FF2B5EF4-FFF2-40B4-BE49-F238E27FC236}">
                <a16:creationId xmlns:a16="http://schemas.microsoft.com/office/drawing/2014/main" id="{DDB60E3F-0AE7-D549-B151-DED6FC591042}"/>
              </a:ext>
            </a:extLst>
          </p:cNvPr>
          <p:cNvGrpSpPr/>
          <p:nvPr/>
        </p:nvGrpSpPr>
        <p:grpSpPr>
          <a:xfrm>
            <a:off x="4603804" y="2580421"/>
            <a:ext cx="2565091" cy="1733752"/>
            <a:chOff x="1061142" y="259215"/>
            <a:chExt cx="7335117" cy="5150687"/>
          </a:xfrm>
        </p:grpSpPr>
        <p:pic>
          <p:nvPicPr>
            <p:cNvPr id="10" name="Picture 9">
              <a:extLst>
                <a:ext uri="{FF2B5EF4-FFF2-40B4-BE49-F238E27FC236}">
                  <a16:creationId xmlns:a16="http://schemas.microsoft.com/office/drawing/2014/main" id="{978E58D9-4B0C-8C4D-9D2B-5B6D514D2D8B}"/>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1061144" y="259217"/>
              <a:ext cx="7335115" cy="5150685"/>
            </a:xfrm>
            <a:prstGeom prst="rect">
              <a:avLst/>
            </a:prstGeom>
          </p:spPr>
        </p:pic>
        <p:sp>
          <p:nvSpPr>
            <p:cNvPr id="11" name="Rectangle 10">
              <a:extLst>
                <a:ext uri="{FF2B5EF4-FFF2-40B4-BE49-F238E27FC236}">
                  <a16:creationId xmlns:a16="http://schemas.microsoft.com/office/drawing/2014/main" id="{548445C3-DFB9-424A-BCC7-78751B68D4C0}"/>
                </a:ext>
              </a:extLst>
            </p:cNvPr>
            <p:cNvSpPr/>
            <p:nvPr/>
          </p:nvSpPr>
          <p:spPr>
            <a:xfrm>
              <a:off x="1061142" y="259215"/>
              <a:ext cx="7335115" cy="5150687"/>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grpSp>
        <p:nvGrpSpPr>
          <p:cNvPr id="12" name="Group 11">
            <a:extLst>
              <a:ext uri="{FF2B5EF4-FFF2-40B4-BE49-F238E27FC236}">
                <a16:creationId xmlns:a16="http://schemas.microsoft.com/office/drawing/2014/main" id="{96038CAE-E41A-3D4E-BE19-FCB56143E05F}"/>
              </a:ext>
            </a:extLst>
          </p:cNvPr>
          <p:cNvGrpSpPr/>
          <p:nvPr/>
        </p:nvGrpSpPr>
        <p:grpSpPr>
          <a:xfrm>
            <a:off x="269549" y="2591802"/>
            <a:ext cx="2565091" cy="1722371"/>
            <a:chOff x="324413" y="2520445"/>
            <a:chExt cx="3065980" cy="2066128"/>
          </a:xfrm>
        </p:grpSpPr>
        <p:pic>
          <p:nvPicPr>
            <p:cNvPr id="13" name="Picture 12">
              <a:extLst>
                <a:ext uri="{FF2B5EF4-FFF2-40B4-BE49-F238E27FC236}">
                  <a16:creationId xmlns:a16="http://schemas.microsoft.com/office/drawing/2014/main" id="{B715BC60-338D-494D-8A5F-B2B3FBD018C7}"/>
                </a:ext>
              </a:extLst>
            </p:cNvPr>
            <p:cNvPicPr>
              <a:picLocks noChangeAspect="1"/>
            </p:cNvPicPr>
            <p:nvPr/>
          </p:nvPicPr>
          <p:blipFill>
            <a:blip r:embed="rId4"/>
            <a:stretch>
              <a:fillRect/>
            </a:stretch>
          </p:blipFill>
          <p:spPr>
            <a:xfrm>
              <a:off x="324414" y="2520445"/>
              <a:ext cx="3065979" cy="2066128"/>
            </a:xfrm>
            <a:prstGeom prst="rect">
              <a:avLst/>
            </a:prstGeom>
          </p:spPr>
        </p:pic>
        <p:sp>
          <p:nvSpPr>
            <p:cNvPr id="14" name="Rectangle 13">
              <a:extLst>
                <a:ext uri="{FF2B5EF4-FFF2-40B4-BE49-F238E27FC236}">
                  <a16:creationId xmlns:a16="http://schemas.microsoft.com/office/drawing/2014/main" id="{028124F7-69A3-7E41-9DC9-0D9E0F22A644}"/>
                </a:ext>
              </a:extLst>
            </p:cNvPr>
            <p:cNvSpPr/>
            <p:nvPr/>
          </p:nvSpPr>
          <p:spPr>
            <a:xfrm>
              <a:off x="324413" y="2520445"/>
              <a:ext cx="3065979" cy="2066128"/>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sp>
        <p:nvSpPr>
          <p:cNvPr id="15" name="TextBox 14">
            <a:extLst>
              <a:ext uri="{FF2B5EF4-FFF2-40B4-BE49-F238E27FC236}">
                <a16:creationId xmlns:a16="http://schemas.microsoft.com/office/drawing/2014/main" id="{DB46A177-BEC3-DC4E-91E4-E0654BABC815}"/>
              </a:ext>
            </a:extLst>
          </p:cNvPr>
          <p:cNvSpPr txBox="1"/>
          <p:nvPr/>
        </p:nvSpPr>
        <p:spPr>
          <a:xfrm>
            <a:off x="7325758" y="2511916"/>
            <a:ext cx="1837886"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a:t>
            </a:r>
            <a:r>
              <a:rPr lang="en-US" altLang="zh-CN" sz="2000" dirty="0">
                <a:latin typeface="DengXian" panose="02010600030101010101" pitchFamily="2" charset="-122"/>
                <a:ea typeface="DengXian" panose="02010600030101010101" pitchFamily="2" charset="-122"/>
                <a:cs typeface="Calibri" charset="0"/>
              </a:rPr>
              <a:t>/</a:t>
            </a:r>
            <a:r>
              <a:rPr lang="zh-CN" altLang="en-US" sz="2000" dirty="0">
                <a:latin typeface="DengXian" panose="02010600030101010101" pitchFamily="2" charset="-122"/>
                <a:ea typeface="DengXian" panose="02010600030101010101" pitchFamily="2" charset="-122"/>
                <a:cs typeface="Calibri" charset="0"/>
              </a:rPr>
              <a:t>视觉关系类别预测</a:t>
            </a:r>
            <a:endParaRPr lang="en-US" sz="2000" dirty="0">
              <a:latin typeface="DengXian" panose="02010600030101010101" pitchFamily="2" charset="-122"/>
              <a:ea typeface="DengXian" panose="02010600030101010101" pitchFamily="2" charset="-122"/>
              <a:cs typeface="Calibri" charset="0"/>
            </a:endParaRPr>
          </a:p>
        </p:txBody>
      </p:sp>
      <p:sp>
        <p:nvSpPr>
          <p:cNvPr id="16" name="Right Arrow 15">
            <a:extLst>
              <a:ext uri="{FF2B5EF4-FFF2-40B4-BE49-F238E27FC236}">
                <a16:creationId xmlns:a16="http://schemas.microsoft.com/office/drawing/2014/main" id="{58058E79-86E7-D34F-A070-642F02C5026A}"/>
              </a:ext>
            </a:extLst>
          </p:cNvPr>
          <p:cNvSpPr/>
          <p:nvPr/>
        </p:nvSpPr>
        <p:spPr>
          <a:xfrm>
            <a:off x="7513501"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DFD1D1F-2093-1F48-BB15-448205348F60}"/>
              </a:ext>
            </a:extLst>
          </p:cNvPr>
          <p:cNvSpPr txBox="1"/>
          <p:nvPr/>
        </p:nvSpPr>
        <p:spPr>
          <a:xfrm>
            <a:off x="823221" y="4463241"/>
            <a:ext cx="1457745"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输入图像</a:t>
            </a:r>
            <a:endParaRPr lang="en-US" sz="2400" dirty="0">
              <a:latin typeface="DengXian" panose="02010600030101010101" pitchFamily="2" charset="-122"/>
              <a:ea typeface="DengXian" panose="02010600030101010101" pitchFamily="2" charset="-122"/>
              <a:cs typeface="Calibri" charset="0"/>
            </a:endParaRPr>
          </a:p>
        </p:txBody>
      </p:sp>
      <p:sp>
        <p:nvSpPr>
          <p:cNvPr id="18" name="TextBox 17">
            <a:extLst>
              <a:ext uri="{FF2B5EF4-FFF2-40B4-BE49-F238E27FC236}">
                <a16:creationId xmlns:a16="http://schemas.microsoft.com/office/drawing/2014/main" id="{6B7CE036-B722-1C41-97BB-47B23D59F98F}"/>
              </a:ext>
            </a:extLst>
          </p:cNvPr>
          <p:cNvSpPr txBox="1"/>
          <p:nvPr/>
        </p:nvSpPr>
        <p:spPr>
          <a:xfrm>
            <a:off x="9963580" y="4463241"/>
            <a:ext cx="1128981"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场景图</a:t>
            </a:r>
            <a:endParaRPr lang="en-US" sz="2400" dirty="0">
              <a:latin typeface="DengXian" panose="02010600030101010101" pitchFamily="2" charset="-122"/>
              <a:ea typeface="DengXian" panose="02010600030101010101" pitchFamily="2" charset="-122"/>
              <a:cs typeface="Calibri" charset="0"/>
            </a:endParaRPr>
          </a:p>
        </p:txBody>
      </p:sp>
    </p:spTree>
    <p:extLst>
      <p:ext uri="{BB962C8B-B14F-4D97-AF65-F5344CB8AC3E}">
        <p14:creationId xmlns:p14="http://schemas.microsoft.com/office/powerpoint/2010/main" val="2966768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169FC-D753-B445-8CE5-5F5D4035AEAD}"/>
              </a:ext>
            </a:extLst>
          </p:cNvPr>
          <p:cNvSpPr>
            <a:spLocks noGrp="1"/>
          </p:cNvSpPr>
          <p:nvPr>
            <p:ph type="title"/>
          </p:nvPr>
        </p:nvSpPr>
        <p:spPr/>
        <p:txBody>
          <a:bodyPr/>
          <a:lstStyle/>
          <a:p>
            <a:r>
              <a:rPr lang="zh-CN" altLang="en-US" dirty="0"/>
              <a:t>场景图生成方法</a:t>
            </a:r>
            <a:endParaRPr lang="en-US" dirty="0"/>
          </a:p>
        </p:txBody>
      </p:sp>
      <p:pic>
        <p:nvPicPr>
          <p:cNvPr id="4" name="Content Placeholder 131">
            <a:extLst>
              <a:ext uri="{FF2B5EF4-FFF2-40B4-BE49-F238E27FC236}">
                <a16:creationId xmlns:a16="http://schemas.microsoft.com/office/drawing/2014/main" id="{89BDBE02-9636-4348-9A71-7C0524095014}"/>
              </a:ext>
            </a:extLst>
          </p:cNvPr>
          <p:cNvPicPr>
            <a:picLocks noChangeAspect="1"/>
          </p:cNvPicPr>
          <p:nvPr/>
        </p:nvPicPr>
        <p:blipFill rotWithShape="1">
          <a:blip r:embed="rId2"/>
          <a:srcRect b="11639"/>
          <a:stretch/>
        </p:blipFill>
        <p:spPr>
          <a:xfrm>
            <a:off x="9163645" y="2622081"/>
            <a:ext cx="2728853" cy="1692092"/>
          </a:xfrm>
          <a:prstGeom prst="rect">
            <a:avLst/>
          </a:prstGeom>
        </p:spPr>
      </p:pic>
      <p:sp>
        <p:nvSpPr>
          <p:cNvPr id="7" name="Right Arrow 6">
            <a:extLst>
              <a:ext uri="{FF2B5EF4-FFF2-40B4-BE49-F238E27FC236}">
                <a16:creationId xmlns:a16="http://schemas.microsoft.com/office/drawing/2014/main" id="{D94CDA67-9299-F044-9510-3FA882B8C0A1}"/>
              </a:ext>
            </a:extLst>
          </p:cNvPr>
          <p:cNvSpPr/>
          <p:nvPr/>
        </p:nvSpPr>
        <p:spPr>
          <a:xfrm>
            <a:off x="3088834"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73177FA-DC77-A747-84DD-70EE9D79349A}"/>
              </a:ext>
            </a:extLst>
          </p:cNvPr>
          <p:cNvSpPr txBox="1"/>
          <p:nvPr/>
        </p:nvSpPr>
        <p:spPr>
          <a:xfrm>
            <a:off x="3088834" y="2665804"/>
            <a:ext cx="1210946"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物体定位</a:t>
            </a:r>
            <a:endParaRPr lang="en-US" sz="2000" dirty="0">
              <a:latin typeface="DengXian" panose="02010600030101010101" pitchFamily="2" charset="-122"/>
              <a:ea typeface="DengXian" panose="02010600030101010101" pitchFamily="2" charset="-122"/>
              <a:cs typeface="Calibri" charset="0"/>
            </a:endParaRPr>
          </a:p>
        </p:txBody>
      </p:sp>
      <p:grpSp>
        <p:nvGrpSpPr>
          <p:cNvPr id="9" name="Group 8">
            <a:extLst>
              <a:ext uri="{FF2B5EF4-FFF2-40B4-BE49-F238E27FC236}">
                <a16:creationId xmlns:a16="http://schemas.microsoft.com/office/drawing/2014/main" id="{DDB60E3F-0AE7-D549-B151-DED6FC591042}"/>
              </a:ext>
            </a:extLst>
          </p:cNvPr>
          <p:cNvGrpSpPr/>
          <p:nvPr/>
        </p:nvGrpSpPr>
        <p:grpSpPr>
          <a:xfrm>
            <a:off x="4603804" y="2580421"/>
            <a:ext cx="2565091" cy="1733752"/>
            <a:chOff x="1061142" y="259215"/>
            <a:chExt cx="7335117" cy="5150687"/>
          </a:xfrm>
        </p:grpSpPr>
        <p:pic>
          <p:nvPicPr>
            <p:cNvPr id="10" name="Picture 9">
              <a:extLst>
                <a:ext uri="{FF2B5EF4-FFF2-40B4-BE49-F238E27FC236}">
                  <a16:creationId xmlns:a16="http://schemas.microsoft.com/office/drawing/2014/main" id="{978E58D9-4B0C-8C4D-9D2B-5B6D514D2D8B}"/>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1061144" y="259217"/>
              <a:ext cx="7335115" cy="5150685"/>
            </a:xfrm>
            <a:prstGeom prst="rect">
              <a:avLst/>
            </a:prstGeom>
          </p:spPr>
        </p:pic>
        <p:sp>
          <p:nvSpPr>
            <p:cNvPr id="11" name="Rectangle 10">
              <a:extLst>
                <a:ext uri="{FF2B5EF4-FFF2-40B4-BE49-F238E27FC236}">
                  <a16:creationId xmlns:a16="http://schemas.microsoft.com/office/drawing/2014/main" id="{548445C3-DFB9-424A-BCC7-78751B68D4C0}"/>
                </a:ext>
              </a:extLst>
            </p:cNvPr>
            <p:cNvSpPr/>
            <p:nvPr/>
          </p:nvSpPr>
          <p:spPr>
            <a:xfrm>
              <a:off x="1061142" y="259215"/>
              <a:ext cx="7335115" cy="5150687"/>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grpSp>
        <p:nvGrpSpPr>
          <p:cNvPr id="12" name="Group 11">
            <a:extLst>
              <a:ext uri="{FF2B5EF4-FFF2-40B4-BE49-F238E27FC236}">
                <a16:creationId xmlns:a16="http://schemas.microsoft.com/office/drawing/2014/main" id="{96038CAE-E41A-3D4E-BE19-FCB56143E05F}"/>
              </a:ext>
            </a:extLst>
          </p:cNvPr>
          <p:cNvGrpSpPr/>
          <p:nvPr/>
        </p:nvGrpSpPr>
        <p:grpSpPr>
          <a:xfrm>
            <a:off x="269549" y="2591802"/>
            <a:ext cx="2565091" cy="1722371"/>
            <a:chOff x="324413" y="2520445"/>
            <a:chExt cx="3065980" cy="2066128"/>
          </a:xfrm>
        </p:grpSpPr>
        <p:pic>
          <p:nvPicPr>
            <p:cNvPr id="13" name="Picture 12">
              <a:extLst>
                <a:ext uri="{FF2B5EF4-FFF2-40B4-BE49-F238E27FC236}">
                  <a16:creationId xmlns:a16="http://schemas.microsoft.com/office/drawing/2014/main" id="{B715BC60-338D-494D-8A5F-B2B3FBD018C7}"/>
                </a:ext>
              </a:extLst>
            </p:cNvPr>
            <p:cNvPicPr>
              <a:picLocks noChangeAspect="1"/>
            </p:cNvPicPr>
            <p:nvPr/>
          </p:nvPicPr>
          <p:blipFill>
            <a:blip r:embed="rId4"/>
            <a:stretch>
              <a:fillRect/>
            </a:stretch>
          </p:blipFill>
          <p:spPr>
            <a:xfrm>
              <a:off x="324414" y="2520445"/>
              <a:ext cx="3065979" cy="2066128"/>
            </a:xfrm>
            <a:prstGeom prst="rect">
              <a:avLst/>
            </a:prstGeom>
          </p:spPr>
        </p:pic>
        <p:sp>
          <p:nvSpPr>
            <p:cNvPr id="14" name="Rectangle 13">
              <a:extLst>
                <a:ext uri="{FF2B5EF4-FFF2-40B4-BE49-F238E27FC236}">
                  <a16:creationId xmlns:a16="http://schemas.microsoft.com/office/drawing/2014/main" id="{028124F7-69A3-7E41-9DC9-0D9E0F22A644}"/>
                </a:ext>
              </a:extLst>
            </p:cNvPr>
            <p:cNvSpPr/>
            <p:nvPr/>
          </p:nvSpPr>
          <p:spPr>
            <a:xfrm>
              <a:off x="324413" y="2520445"/>
              <a:ext cx="3065979" cy="2066128"/>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sp>
        <p:nvSpPr>
          <p:cNvPr id="15" name="TextBox 14">
            <a:extLst>
              <a:ext uri="{FF2B5EF4-FFF2-40B4-BE49-F238E27FC236}">
                <a16:creationId xmlns:a16="http://schemas.microsoft.com/office/drawing/2014/main" id="{DB46A177-BEC3-DC4E-91E4-E0654BABC815}"/>
              </a:ext>
            </a:extLst>
          </p:cNvPr>
          <p:cNvSpPr txBox="1"/>
          <p:nvPr/>
        </p:nvSpPr>
        <p:spPr>
          <a:xfrm>
            <a:off x="7325758" y="2511916"/>
            <a:ext cx="1837886"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a:t>
            </a:r>
            <a:r>
              <a:rPr lang="en-US" altLang="zh-CN" sz="2000" dirty="0">
                <a:latin typeface="DengXian" panose="02010600030101010101" pitchFamily="2" charset="-122"/>
                <a:ea typeface="DengXian" panose="02010600030101010101" pitchFamily="2" charset="-122"/>
                <a:cs typeface="Calibri" charset="0"/>
              </a:rPr>
              <a:t>/</a:t>
            </a:r>
            <a:r>
              <a:rPr lang="zh-CN" altLang="en-US" sz="2000" dirty="0">
                <a:latin typeface="DengXian" panose="02010600030101010101" pitchFamily="2" charset="-122"/>
                <a:ea typeface="DengXian" panose="02010600030101010101" pitchFamily="2" charset="-122"/>
                <a:cs typeface="Calibri" charset="0"/>
              </a:rPr>
              <a:t>视觉关系类别预测</a:t>
            </a:r>
            <a:endParaRPr lang="en-US" sz="2000" dirty="0">
              <a:latin typeface="DengXian" panose="02010600030101010101" pitchFamily="2" charset="-122"/>
              <a:ea typeface="DengXian" panose="02010600030101010101" pitchFamily="2" charset="-122"/>
              <a:cs typeface="Calibri" charset="0"/>
            </a:endParaRPr>
          </a:p>
        </p:txBody>
      </p:sp>
      <p:sp>
        <p:nvSpPr>
          <p:cNvPr id="16" name="Right Arrow 15">
            <a:extLst>
              <a:ext uri="{FF2B5EF4-FFF2-40B4-BE49-F238E27FC236}">
                <a16:creationId xmlns:a16="http://schemas.microsoft.com/office/drawing/2014/main" id="{58058E79-86E7-D34F-A070-642F02C5026A}"/>
              </a:ext>
            </a:extLst>
          </p:cNvPr>
          <p:cNvSpPr/>
          <p:nvPr/>
        </p:nvSpPr>
        <p:spPr>
          <a:xfrm>
            <a:off x="7513501"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CCD0DF-0F87-AB44-8263-02E76472C3D3}"/>
              </a:ext>
            </a:extLst>
          </p:cNvPr>
          <p:cNvSpPr txBox="1"/>
          <p:nvPr/>
        </p:nvSpPr>
        <p:spPr>
          <a:xfrm>
            <a:off x="2258494" y="4363020"/>
            <a:ext cx="2871625"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人工标注</a:t>
            </a:r>
            <a:r>
              <a:rPr lang="en-US" altLang="zh-CN" sz="2000" dirty="0">
                <a:latin typeface="DengXian" panose="02010600030101010101" pitchFamily="2" charset="-122"/>
                <a:ea typeface="DengXian" panose="02010600030101010101" pitchFamily="2" charset="-122"/>
                <a:cs typeface="Calibri" charset="0"/>
              </a:rPr>
              <a:t>/</a:t>
            </a:r>
            <a:r>
              <a:rPr lang="zh-CN" altLang="en-US" sz="2000" dirty="0">
                <a:latin typeface="DengXian" panose="02010600030101010101" pitchFamily="2" charset="-122"/>
                <a:ea typeface="DengXian" panose="02010600030101010101" pitchFamily="2" charset="-122"/>
                <a:cs typeface="Calibri" charset="0"/>
              </a:rPr>
              <a:t>目标检测器（如：</a:t>
            </a:r>
            <a:r>
              <a:rPr lang="en-US" sz="2000" dirty="0">
                <a:latin typeface="Arial" panose="020B0604020202020204" pitchFamily="34" charset="0"/>
                <a:ea typeface="DengXian" panose="02010600030101010101" pitchFamily="2" charset="-122"/>
                <a:cs typeface="Arial" panose="020B0604020202020204" pitchFamily="34" charset="0"/>
              </a:rPr>
              <a:t>Faster R-CNN</a:t>
            </a:r>
            <a:r>
              <a:rPr lang="zh-CN" altLang="en-US" sz="2000" dirty="0">
                <a:latin typeface="DengXian" panose="02010600030101010101" pitchFamily="2" charset="-122"/>
                <a:ea typeface="DengXian" panose="02010600030101010101" pitchFamily="2" charset="-122"/>
                <a:cs typeface="Calibri" charset="0"/>
              </a:rPr>
              <a:t>）</a:t>
            </a:r>
            <a:endParaRPr lang="en-US" sz="2000" dirty="0">
              <a:latin typeface="DengXian" panose="02010600030101010101" pitchFamily="2" charset="-122"/>
              <a:ea typeface="DengXian" panose="02010600030101010101" pitchFamily="2" charset="-122"/>
              <a:cs typeface="Calibri" charset="0"/>
            </a:endParaRPr>
          </a:p>
        </p:txBody>
      </p:sp>
      <p:sp>
        <p:nvSpPr>
          <p:cNvPr id="20" name="TextBox 19">
            <a:extLst>
              <a:ext uri="{FF2B5EF4-FFF2-40B4-BE49-F238E27FC236}">
                <a16:creationId xmlns:a16="http://schemas.microsoft.com/office/drawing/2014/main" id="{40CB07B2-8834-384F-BD58-B5961AA08853}"/>
              </a:ext>
            </a:extLst>
          </p:cNvPr>
          <p:cNvSpPr txBox="1"/>
          <p:nvPr/>
        </p:nvSpPr>
        <p:spPr>
          <a:xfrm>
            <a:off x="8118974" y="4360340"/>
            <a:ext cx="3953569"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节点（物体）和边（视觉关系）的</a:t>
            </a:r>
            <a:r>
              <a:rPr lang="en-US" sz="2000" dirty="0">
                <a:latin typeface="DengXian" panose="02010600030101010101" pitchFamily="2" charset="-122"/>
                <a:ea typeface="DengXian" panose="02010600030101010101" pitchFamily="2" charset="-122"/>
                <a:cs typeface="Calibri" charset="0"/>
              </a:rPr>
              <a:t> </a:t>
            </a:r>
            <a:r>
              <a:rPr lang="zh-CN" altLang="en-US" sz="2000" b="1" dirty="0">
                <a:solidFill>
                  <a:srgbClr val="FF0000"/>
                </a:solidFill>
                <a:latin typeface="DengXian" panose="02010600030101010101" pitchFamily="2" charset="-122"/>
                <a:ea typeface="DengXian" panose="02010600030101010101" pitchFamily="2" charset="-122"/>
                <a:cs typeface="Calibri" charset="0"/>
              </a:rPr>
              <a:t>交叉熵之和</a:t>
            </a:r>
            <a:r>
              <a:rPr lang="en-US" sz="2000" b="1" dirty="0">
                <a:solidFill>
                  <a:srgbClr val="FF0000"/>
                </a:solidFill>
                <a:latin typeface="DengXian" panose="02010600030101010101" pitchFamily="2" charset="-122"/>
                <a:ea typeface="DengXian" panose="02010600030101010101" pitchFamily="2" charset="-122"/>
                <a:cs typeface="Calibri" charset="0"/>
              </a:rPr>
              <a:t> </a:t>
            </a:r>
            <a:r>
              <a:rPr lang="zh-CN" altLang="en-US" sz="2000" dirty="0">
                <a:latin typeface="DengXian" panose="02010600030101010101" pitchFamily="2" charset="-122"/>
                <a:ea typeface="DengXian" panose="02010600030101010101" pitchFamily="2" charset="-122"/>
                <a:cs typeface="Calibri" charset="0"/>
              </a:rPr>
              <a:t>作为优化损失函数</a:t>
            </a:r>
            <a:endParaRPr lang="en-US" sz="2000" dirty="0">
              <a:latin typeface="DengXian" panose="02010600030101010101" pitchFamily="2" charset="-122"/>
              <a:ea typeface="DengXian" panose="02010600030101010101" pitchFamily="2" charset="-122"/>
              <a:cs typeface="Calibri" charset="0"/>
            </a:endParaRPr>
          </a:p>
        </p:txBody>
      </p:sp>
    </p:spTree>
    <p:extLst>
      <p:ext uri="{BB962C8B-B14F-4D97-AF65-F5344CB8AC3E}">
        <p14:creationId xmlns:p14="http://schemas.microsoft.com/office/powerpoint/2010/main" val="2978059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14A23-DD13-5644-B012-35C278294A40}"/>
              </a:ext>
            </a:extLst>
          </p:cNvPr>
          <p:cNvSpPr>
            <a:spLocks noGrp="1"/>
          </p:cNvSpPr>
          <p:nvPr>
            <p:ph idx="1"/>
          </p:nvPr>
        </p:nvSpPr>
        <p:spPr/>
        <p:txBody>
          <a:bodyPr/>
          <a:lstStyle/>
          <a:p>
            <a:r>
              <a:rPr lang="zh-CN" altLang="en-US" dirty="0"/>
              <a:t>目前的场景图数据集标注往往不完整。</a:t>
            </a:r>
            <a:endParaRPr lang="en-US" altLang="zh-CN" dirty="0"/>
          </a:p>
          <a:p>
            <a:endParaRPr lang="en-US" altLang="zh-CN" dirty="0"/>
          </a:p>
          <a:p>
            <a:r>
              <a:rPr lang="en-US" altLang="zh-CN" dirty="0" err="1">
                <a:latin typeface="Arial" panose="020B0604020202020204" pitchFamily="34" charset="0"/>
                <a:cs typeface="Arial" panose="020B0604020202020204" pitchFamily="34" charset="0"/>
              </a:rPr>
              <a:t>Recall@K</a:t>
            </a:r>
            <a:r>
              <a:rPr lang="en-US" altLang="zh-CN" dirty="0">
                <a:latin typeface="Arial" panose="020B0604020202020204" pitchFamily="34" charset="0"/>
                <a:cs typeface="Arial" panose="020B0604020202020204" pitchFamily="34" charset="0"/>
              </a:rPr>
              <a:t> (K=20, 50, 100)</a:t>
            </a:r>
          </a:p>
        </p:txBody>
      </p:sp>
      <p:sp>
        <p:nvSpPr>
          <p:cNvPr id="3" name="Title 2">
            <a:extLst>
              <a:ext uri="{FF2B5EF4-FFF2-40B4-BE49-F238E27FC236}">
                <a16:creationId xmlns:a16="http://schemas.microsoft.com/office/drawing/2014/main" id="{8D9517F0-3782-9546-A329-DCBECE6796A7}"/>
              </a:ext>
            </a:extLst>
          </p:cNvPr>
          <p:cNvSpPr>
            <a:spLocks noGrp="1"/>
          </p:cNvSpPr>
          <p:nvPr>
            <p:ph type="title"/>
          </p:nvPr>
        </p:nvSpPr>
        <p:spPr/>
        <p:txBody>
          <a:bodyPr/>
          <a:lstStyle/>
          <a:p>
            <a:r>
              <a:rPr lang="zh-CN" altLang="en-US" dirty="0"/>
              <a:t>评价指标</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E395A2-F636-6C4C-9F1F-8A139C172DB3}"/>
                  </a:ext>
                </a:extLst>
              </p:cNvPr>
              <p:cNvSpPr txBox="1"/>
              <p:nvPr/>
            </p:nvSpPr>
            <p:spPr>
              <a:xfrm>
                <a:off x="2832397" y="4001294"/>
                <a:ext cx="6527205" cy="17615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rPr>
                        <m:t>𝑅𝑒𝑐𝑎𝑙𝑙</m:t>
                      </m:r>
                      <m:r>
                        <a:rPr lang="en-US" sz="2400" b="0" i="1" smtClean="0">
                          <a:solidFill>
                            <a:schemeClr val="tx1"/>
                          </a:solidFill>
                          <a:latin typeface="Cambria Math" charset="0"/>
                        </a:rPr>
                        <m:t>@</m:t>
                      </m:r>
                      <m:r>
                        <a:rPr lang="en-US" sz="2400" b="0" i="1" smtClean="0">
                          <a:solidFill>
                            <a:schemeClr val="tx1"/>
                          </a:solidFill>
                          <a:latin typeface="Cambria Math" charset="0"/>
                        </a:rPr>
                        <m:t>𝐾</m:t>
                      </m:r>
                      <m:r>
                        <a:rPr lang="en-US" sz="2400" b="0" i="1" smtClean="0">
                          <a:solidFill>
                            <a:schemeClr val="tx1"/>
                          </a:solidFill>
                          <a:latin typeface="Cambria Math" charset="0"/>
                        </a:rPr>
                        <m:t>= </m:t>
                      </m:r>
                      <m:f>
                        <m:fPr>
                          <m:ctrlPr>
                            <a:rPr lang="mr-IN" sz="2400" b="0" i="1" smtClean="0">
                              <a:solidFill>
                                <a:schemeClr val="tx1"/>
                              </a:solidFill>
                              <a:latin typeface="Cambria Math" panose="02040503050406030204" pitchFamily="18" charset="0"/>
                            </a:rPr>
                          </m:ctrlPr>
                        </m:fPr>
                        <m:num>
                          <m:r>
                            <a:rPr lang="en-US" sz="2400" b="0" i="1" smtClean="0">
                              <a:solidFill>
                                <a:schemeClr val="tx1"/>
                              </a:solidFill>
                              <a:latin typeface="Cambria Math" charset="0"/>
                            </a:rPr>
                            <m:t>#[</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charset="0"/>
                                        </a:rPr>
                                        <m:t>𝑣</m:t>
                                      </m:r>
                                    </m:e>
                                  </m:acc>
                                </m:e>
                                <m:sub>
                                  <m:r>
                                    <a:rPr lang="en-US" sz="2400" b="0" i="1" smtClean="0">
                                      <a:solidFill>
                                        <a:schemeClr val="tx1"/>
                                      </a:solidFill>
                                      <a:latin typeface="Cambria Math" charset="0"/>
                                    </a:rPr>
                                    <m:t>𝑠</m:t>
                                  </m:r>
                                </m:sub>
                              </m:sSub>
                              <m:r>
                                <a:rPr lang="en-US" sz="2400" b="0" i="1" smtClean="0">
                                  <a:solidFill>
                                    <a:schemeClr val="tx1"/>
                                  </a:solidFill>
                                  <a:latin typeface="Cambria Math" charset="0"/>
                                </a:rPr>
                                <m:t>, </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charset="0"/>
                                        </a:rPr>
                                        <m:t>𝑟</m:t>
                                      </m:r>
                                    </m:e>
                                  </m:acc>
                                </m:e>
                                <m:sub>
                                  <m:r>
                                    <a:rPr lang="en-US" sz="2400" b="0" i="1" smtClean="0">
                                      <a:solidFill>
                                        <a:schemeClr val="tx1"/>
                                      </a:solidFill>
                                      <a:latin typeface="Cambria Math" charset="0"/>
                                    </a:rPr>
                                    <m:t>𝑠𝑜</m:t>
                                  </m:r>
                                </m:sub>
                              </m:sSub>
                              <m:r>
                                <a:rPr lang="en-US" sz="2400" b="0" i="1" smtClean="0">
                                  <a:solidFill>
                                    <a:schemeClr val="tx1"/>
                                  </a:solidFill>
                                  <a:latin typeface="Cambria Math" charset="0"/>
                                </a:rPr>
                                <m:t>, </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charset="0"/>
                                        </a:rPr>
                                        <m:t>𝑣</m:t>
                                      </m:r>
                                    </m:e>
                                  </m:acc>
                                </m:e>
                                <m:sub>
                                  <m:r>
                                    <a:rPr lang="en-US" sz="2400" b="0" i="1" smtClean="0">
                                      <a:solidFill>
                                        <a:schemeClr val="tx1"/>
                                      </a:solidFill>
                                      <a:latin typeface="Cambria Math" charset="0"/>
                                    </a:rPr>
                                    <m:t>𝑜</m:t>
                                  </m:r>
                                </m:sub>
                              </m:sSub>
                            </m:e>
                          </m:d>
                          <m:r>
                            <a:rPr lang="en-US" sz="2400" b="0" i="1" smtClean="0">
                              <a:solidFill>
                                <a:schemeClr val="tx1"/>
                              </a:solidFill>
                              <a:latin typeface="Cambria Math" charset="0"/>
                            </a:rPr>
                            <m:t>==(</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charset="0"/>
                                </a:rPr>
                                <m:t>𝑣</m:t>
                              </m:r>
                            </m:e>
                            <m:sub>
                              <m:r>
                                <a:rPr lang="en-US" sz="2400" b="0" i="1" smtClean="0">
                                  <a:solidFill>
                                    <a:schemeClr val="tx1"/>
                                  </a:solidFill>
                                  <a:latin typeface="Cambria Math" charset="0"/>
                                </a:rPr>
                                <m:t>𝑠</m:t>
                              </m:r>
                            </m:sub>
                            <m:sup>
                              <m:r>
                                <a:rPr lang="en-US" sz="2400" b="0" i="1" smtClean="0">
                                  <a:solidFill>
                                    <a:schemeClr val="tx1"/>
                                  </a:solidFill>
                                  <a:latin typeface="Cambria Math" charset="0"/>
                                </a:rPr>
                                <m:t>𝑔𝑡</m:t>
                              </m:r>
                            </m:sup>
                          </m:sSubSup>
                          <m:r>
                            <a:rPr lang="en-US" sz="2400" b="0" i="1" smtClean="0">
                              <a:solidFill>
                                <a:schemeClr val="tx1"/>
                              </a:solidFill>
                              <a:latin typeface="Cambria Math" charset="0"/>
                            </a:rPr>
                            <m:t>, </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charset="0"/>
                                </a:rPr>
                                <m:t>𝑟</m:t>
                              </m:r>
                            </m:e>
                            <m:sub>
                              <m:r>
                                <a:rPr lang="en-US" sz="2400" b="0" i="1" smtClean="0">
                                  <a:solidFill>
                                    <a:schemeClr val="tx1"/>
                                  </a:solidFill>
                                  <a:latin typeface="Cambria Math" charset="0"/>
                                </a:rPr>
                                <m:t>𝑠𝑜</m:t>
                              </m:r>
                            </m:sub>
                            <m:sup>
                              <m:r>
                                <a:rPr lang="en-US" sz="2400" b="0" i="1" smtClean="0">
                                  <a:solidFill>
                                    <a:schemeClr val="tx1"/>
                                  </a:solidFill>
                                  <a:latin typeface="Cambria Math" charset="0"/>
                                </a:rPr>
                                <m:t>𝑔𝑡</m:t>
                              </m:r>
                            </m:sup>
                          </m:sSubSup>
                          <m:r>
                            <a:rPr lang="en-US" sz="2400" b="0" i="1" smtClean="0">
                              <a:solidFill>
                                <a:schemeClr val="tx1"/>
                              </a:solidFill>
                              <a:latin typeface="Cambria Math" charset="0"/>
                            </a:rPr>
                            <m:t>, </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charset="0"/>
                                </a:rPr>
                                <m:t>𝑣</m:t>
                              </m:r>
                            </m:e>
                            <m:sub>
                              <m:r>
                                <a:rPr lang="en-US" sz="2400" b="0" i="1" smtClean="0">
                                  <a:solidFill>
                                    <a:schemeClr val="tx1"/>
                                  </a:solidFill>
                                  <a:latin typeface="Cambria Math" charset="0"/>
                                </a:rPr>
                                <m:t>𝑜</m:t>
                              </m:r>
                            </m:sub>
                            <m:sup>
                              <m:r>
                                <a:rPr lang="en-US" sz="2400" b="0" i="1" smtClean="0">
                                  <a:solidFill>
                                    <a:schemeClr val="tx1"/>
                                  </a:solidFill>
                                  <a:latin typeface="Cambria Math" charset="0"/>
                                </a:rPr>
                                <m:t>𝑔𝑡</m:t>
                              </m:r>
                            </m:sup>
                          </m:sSubSup>
                          <m:r>
                            <a:rPr lang="en-US" sz="2400" b="0" i="1" smtClean="0">
                              <a:solidFill>
                                <a:schemeClr val="tx1"/>
                              </a:solidFill>
                              <a:latin typeface="Cambria Math" charset="0"/>
                            </a:rPr>
                            <m:t>)]</m:t>
                          </m:r>
                        </m:num>
                        <m:den>
                          <m:r>
                            <a:rPr lang="en-US" sz="2400" b="0" i="1" smtClean="0">
                              <a:solidFill>
                                <a:schemeClr val="tx1"/>
                              </a:solidFill>
                              <a:latin typeface="Cambria Math" charset="0"/>
                            </a:rPr>
                            <m:t># </m:t>
                          </m:r>
                          <m:d>
                            <m:dPr>
                              <m:begChr m:val="["/>
                              <m:endChr m:val="]"/>
                              <m:ctrlPr>
                                <a:rPr lang="en-US" sz="2400" b="0" i="1" smtClean="0">
                                  <a:solidFill>
                                    <a:schemeClr val="tx1"/>
                                  </a:solidFill>
                                  <a:latin typeface="Cambria Math" panose="02040503050406030204" pitchFamily="18" charset="0"/>
                                </a:rPr>
                              </m:ctrlPr>
                            </m:dPr>
                            <m:e>
                              <m:r>
                                <a:rPr lang="en-US" sz="2400" i="1">
                                  <a:solidFill>
                                    <a:schemeClr val="tx1"/>
                                  </a:solidFill>
                                  <a:latin typeface="Cambria Math"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charset="0"/>
                                    </a:rPr>
                                    <m:t>𝑣</m:t>
                                  </m:r>
                                </m:e>
                                <m:sub>
                                  <m:r>
                                    <a:rPr lang="en-US" sz="2400" i="1">
                                      <a:solidFill>
                                        <a:schemeClr val="tx1"/>
                                      </a:solidFill>
                                      <a:latin typeface="Cambria Math" charset="0"/>
                                    </a:rPr>
                                    <m:t>𝑠</m:t>
                                  </m:r>
                                </m:sub>
                                <m:sup>
                                  <m:r>
                                    <a:rPr lang="en-US" sz="2400" i="1">
                                      <a:solidFill>
                                        <a:schemeClr val="tx1"/>
                                      </a:solidFill>
                                      <a:latin typeface="Cambria Math" charset="0"/>
                                    </a:rPr>
                                    <m:t>𝑔𝑡</m:t>
                                  </m:r>
                                </m:sup>
                              </m:sSubSup>
                              <m:r>
                                <a:rPr lang="en-US" sz="2400" i="1">
                                  <a:solidFill>
                                    <a:schemeClr val="tx1"/>
                                  </a:solidFill>
                                  <a:latin typeface="Cambria Math" charset="0"/>
                                </a:rPr>
                                <m:t>, </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charset="0"/>
                                    </a:rPr>
                                    <m:t>𝑟</m:t>
                                  </m:r>
                                </m:e>
                                <m:sub>
                                  <m:r>
                                    <a:rPr lang="en-US" sz="2400" i="1">
                                      <a:solidFill>
                                        <a:schemeClr val="tx1"/>
                                      </a:solidFill>
                                      <a:latin typeface="Cambria Math" charset="0"/>
                                    </a:rPr>
                                    <m:t>𝑠𝑜</m:t>
                                  </m:r>
                                </m:sub>
                                <m:sup>
                                  <m:r>
                                    <a:rPr lang="en-US" sz="2400" i="1">
                                      <a:solidFill>
                                        <a:schemeClr val="tx1"/>
                                      </a:solidFill>
                                      <a:latin typeface="Cambria Math" charset="0"/>
                                    </a:rPr>
                                    <m:t>𝑔𝑡</m:t>
                                  </m:r>
                                </m:sup>
                              </m:sSubSup>
                              <m:r>
                                <a:rPr lang="en-US" sz="2400" i="1">
                                  <a:solidFill>
                                    <a:schemeClr val="tx1"/>
                                  </a:solidFill>
                                  <a:latin typeface="Cambria Math" charset="0"/>
                                </a:rPr>
                                <m:t>, </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charset="0"/>
                                    </a:rPr>
                                    <m:t>𝑣</m:t>
                                  </m:r>
                                </m:e>
                                <m:sub>
                                  <m:r>
                                    <a:rPr lang="en-US" sz="2400" i="1">
                                      <a:solidFill>
                                        <a:schemeClr val="tx1"/>
                                      </a:solidFill>
                                      <a:latin typeface="Cambria Math" charset="0"/>
                                    </a:rPr>
                                    <m:t>𝑜</m:t>
                                  </m:r>
                                </m:sub>
                                <m:sup>
                                  <m:r>
                                    <a:rPr lang="en-US" sz="2400" i="1">
                                      <a:solidFill>
                                        <a:schemeClr val="tx1"/>
                                      </a:solidFill>
                                      <a:latin typeface="Cambria Math" charset="0"/>
                                    </a:rPr>
                                    <m:t>𝑔𝑡</m:t>
                                  </m:r>
                                </m:sup>
                              </m:sSubSup>
                              <m:r>
                                <a:rPr lang="en-US" sz="2400" i="1">
                                  <a:solidFill>
                                    <a:schemeClr val="tx1"/>
                                  </a:solidFill>
                                  <a:latin typeface="Cambria Math" charset="0"/>
                                </a:rPr>
                                <m:t>)</m:t>
                              </m:r>
                            </m:e>
                          </m:d>
                        </m:den>
                      </m:f>
                    </m:oMath>
                  </m:oMathPara>
                </a14:m>
                <a:endParaRPr lang="en-US" sz="2400" b="0" dirty="0">
                  <a:solidFill>
                    <a:schemeClr val="tx1"/>
                  </a:solidFill>
                  <a:latin typeface="Times New Roman" panose="02020603050405020304" pitchFamily="18" charset="0"/>
                  <a:cs typeface="Times New Roman" panose="02020603050405020304" pitchFamily="18" charset="0"/>
                </a:endParaRPr>
              </a:p>
              <a:p>
                <a:pPr algn="ctr"/>
                <a:endParaRPr lang="en-US" sz="2400" dirty="0"/>
              </a:p>
              <a:p>
                <a:pPr algn="ctr"/>
                <a:r>
                  <a:rPr lang="en-US" sz="2400" dirty="0" err="1">
                    <a:latin typeface="DengXian" panose="02010600030101010101" pitchFamily="2" charset="-122"/>
                    <a:ea typeface="DengXian" panose="02010600030101010101" pitchFamily="2" charset="-122"/>
                  </a:rPr>
                  <a:t>其中</a:t>
                </a:r>
                <a:r>
                  <a:rPr lang="en-US" sz="2400" dirty="0"/>
                  <a:t> </a:t>
                </a:r>
                <a14:m>
                  <m:oMath xmlns:m="http://schemas.openxmlformats.org/officeDocument/2006/math">
                    <m:d>
                      <m:dPr>
                        <m:ctrlPr>
                          <a:rPr lang="en-US" sz="2400" i="1" smtClean="0">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charset="0"/>
                                  </a:rPr>
                                  <m:t>𝑣</m:t>
                                </m:r>
                              </m:e>
                            </m:acc>
                          </m:e>
                          <m:sub>
                            <m:r>
                              <a:rPr lang="en-US" sz="2400" i="1">
                                <a:solidFill>
                                  <a:schemeClr val="tx1"/>
                                </a:solidFill>
                                <a:latin typeface="Cambria Math" charset="0"/>
                              </a:rPr>
                              <m:t>𝑠</m:t>
                            </m:r>
                          </m:sub>
                        </m:sSub>
                        <m:r>
                          <a:rPr lang="en-US" sz="2400" i="1">
                            <a:solidFill>
                              <a:schemeClr val="tx1"/>
                            </a:solidFill>
                            <a:latin typeface="Cambria Math" charset="0"/>
                          </a:rPr>
                          <m:t>, </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charset="0"/>
                                  </a:rPr>
                                  <m:t>𝑟</m:t>
                                </m:r>
                              </m:e>
                            </m:acc>
                          </m:e>
                          <m:sub>
                            <m:r>
                              <a:rPr lang="en-US" sz="2400" i="1">
                                <a:solidFill>
                                  <a:schemeClr val="tx1"/>
                                </a:solidFill>
                                <a:latin typeface="Cambria Math" charset="0"/>
                              </a:rPr>
                              <m:t>𝑠𝑜</m:t>
                            </m:r>
                          </m:sub>
                        </m:sSub>
                        <m:r>
                          <a:rPr lang="en-US" sz="2400" i="1">
                            <a:solidFill>
                              <a:schemeClr val="tx1"/>
                            </a:solidFill>
                            <a:latin typeface="Cambria Math" charset="0"/>
                          </a:rPr>
                          <m:t>, </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charset="0"/>
                                  </a:rPr>
                                  <m:t>𝑣</m:t>
                                </m:r>
                              </m:e>
                            </m:acc>
                          </m:e>
                          <m:sub>
                            <m:r>
                              <a:rPr lang="en-US" sz="2400" i="1">
                                <a:solidFill>
                                  <a:schemeClr val="tx1"/>
                                </a:solidFill>
                                <a:latin typeface="Cambria Math" charset="0"/>
                              </a:rPr>
                              <m:t>𝑜</m:t>
                            </m:r>
                          </m:sub>
                        </m:sSub>
                      </m:e>
                    </m:d>
                  </m:oMath>
                </a14:m>
                <a:r>
                  <a:rPr lang="en-US" sz="2400" dirty="0" err="1">
                    <a:latin typeface="DengXian" panose="02010600030101010101" pitchFamily="2" charset="-122"/>
                    <a:ea typeface="DengXian" panose="02010600030101010101" pitchFamily="2" charset="-122"/>
                  </a:rPr>
                  <a:t>为</a:t>
                </a:r>
                <a:r>
                  <a:rPr lang="en-US" sz="2400" dirty="0">
                    <a:latin typeface="DengXian" panose="02010600030101010101" pitchFamily="2" charset="-122"/>
                    <a:ea typeface="DengXian" panose="02010600030101010101" pitchFamily="2" charset="-122"/>
                  </a:rPr>
                  <a:t> top-</a:t>
                </a:r>
                <a:r>
                  <a:rPr lang="en-US" sz="2400" dirty="0" err="1">
                    <a:latin typeface="DengXian" panose="02010600030101010101" pitchFamily="2" charset="-122"/>
                    <a:ea typeface="DengXian" panose="02010600030101010101" pitchFamily="2" charset="-122"/>
                  </a:rPr>
                  <a:t>K个预测的三元组</a:t>
                </a:r>
                <a:endParaRPr lang="en-US" sz="2400" dirty="0">
                  <a:latin typeface="DengXian" panose="02010600030101010101" pitchFamily="2" charset="-122"/>
                  <a:ea typeface="DengXian" panose="02010600030101010101" pitchFamily="2" charset="-122"/>
                </a:endParaRPr>
              </a:p>
            </p:txBody>
          </p:sp>
        </mc:Choice>
        <mc:Fallback xmlns="">
          <p:sp>
            <p:nvSpPr>
              <p:cNvPr id="4" name="TextBox 3">
                <a:extLst>
                  <a:ext uri="{FF2B5EF4-FFF2-40B4-BE49-F238E27FC236}">
                    <a16:creationId xmlns:a16="http://schemas.microsoft.com/office/drawing/2014/main" id="{27E395A2-F636-6C4C-9F1F-8A139C172DB3}"/>
                  </a:ext>
                </a:extLst>
              </p:cNvPr>
              <p:cNvSpPr txBox="1">
                <a:spLocks noRot="1" noChangeAspect="1" noMove="1" noResize="1" noEditPoints="1" noAdjustHandles="1" noChangeArrowheads="1" noChangeShapeType="1" noTextEdit="1"/>
              </p:cNvSpPr>
              <p:nvPr/>
            </p:nvSpPr>
            <p:spPr>
              <a:xfrm>
                <a:off x="2832397" y="4001294"/>
                <a:ext cx="6527205" cy="1761508"/>
              </a:xfrm>
              <a:prstGeom prst="rect">
                <a:avLst/>
              </a:prstGeom>
              <a:blipFill>
                <a:blip r:embed="rId2"/>
                <a:stretch>
                  <a:fillRect b="-6429"/>
                </a:stretch>
              </a:blipFill>
            </p:spPr>
            <p:txBody>
              <a:bodyPr/>
              <a:lstStyle/>
              <a:p>
                <a:r>
                  <a:rPr lang="en-US">
                    <a:noFill/>
                  </a:rPr>
                  <a:t> </a:t>
                </a:r>
              </a:p>
            </p:txBody>
          </p:sp>
        </mc:Fallback>
      </mc:AlternateContent>
    </p:spTree>
    <p:extLst>
      <p:ext uri="{BB962C8B-B14F-4D97-AF65-F5344CB8AC3E}">
        <p14:creationId xmlns:p14="http://schemas.microsoft.com/office/powerpoint/2010/main" val="2323354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2CE94-6DEB-1842-A649-DAB19B03CAF4}"/>
              </a:ext>
            </a:extLst>
          </p:cNvPr>
          <p:cNvSpPr>
            <a:spLocks noGrp="1"/>
          </p:cNvSpPr>
          <p:nvPr>
            <p:ph type="title"/>
          </p:nvPr>
        </p:nvSpPr>
        <p:spPr>
          <a:xfrm>
            <a:off x="436728" y="365125"/>
            <a:ext cx="10917072" cy="1325563"/>
          </a:xfrm>
        </p:spPr>
        <p:txBody>
          <a:bodyPr/>
          <a:lstStyle/>
          <a:p>
            <a:r>
              <a:rPr lang="zh-CN" altLang="en-US" dirty="0"/>
              <a:t>动机一</a:t>
            </a:r>
            <a:r>
              <a:rPr lang="en-US" altLang="zh-CN" dirty="0"/>
              <a:t>:</a:t>
            </a:r>
            <a:r>
              <a:rPr lang="zh-CN" altLang="en-US" dirty="0"/>
              <a:t> 整体一致性</a:t>
            </a:r>
            <a:endParaRPr lang="en-US" dirty="0"/>
          </a:p>
        </p:txBody>
      </p:sp>
      <p:pic>
        <p:nvPicPr>
          <p:cNvPr id="4" name="Content Placeholder 10">
            <a:extLst>
              <a:ext uri="{FF2B5EF4-FFF2-40B4-BE49-F238E27FC236}">
                <a16:creationId xmlns:a16="http://schemas.microsoft.com/office/drawing/2014/main" id="{8EA7D391-104A-AC46-8F24-09F661020E35}"/>
              </a:ext>
            </a:extLst>
          </p:cNvPr>
          <p:cNvPicPr>
            <a:picLocks noChangeAspect="1"/>
          </p:cNvPicPr>
          <p:nvPr/>
        </p:nvPicPr>
        <p:blipFill>
          <a:blip r:embed="rId2"/>
          <a:stretch>
            <a:fillRect/>
          </a:stretch>
        </p:blipFill>
        <p:spPr>
          <a:xfrm>
            <a:off x="3984625" y="2463243"/>
            <a:ext cx="7686675" cy="2299828"/>
          </a:xfrm>
          <a:prstGeom prst="rect">
            <a:avLst/>
          </a:prstGeom>
        </p:spPr>
      </p:pic>
      <p:pic>
        <p:nvPicPr>
          <p:cNvPr id="5" name="Content Placeholder 131">
            <a:extLst>
              <a:ext uri="{FF2B5EF4-FFF2-40B4-BE49-F238E27FC236}">
                <a16:creationId xmlns:a16="http://schemas.microsoft.com/office/drawing/2014/main" id="{73B8DA41-0742-8D4A-8920-98EDB851851C}"/>
              </a:ext>
            </a:extLst>
          </p:cNvPr>
          <p:cNvPicPr>
            <a:picLocks noChangeAspect="1"/>
          </p:cNvPicPr>
          <p:nvPr/>
        </p:nvPicPr>
        <p:blipFill rotWithShape="1">
          <a:blip r:embed="rId3"/>
          <a:srcRect b="11639"/>
          <a:stretch/>
        </p:blipFill>
        <p:spPr>
          <a:xfrm>
            <a:off x="354107" y="3919882"/>
            <a:ext cx="2890446" cy="1925486"/>
          </a:xfrm>
          <a:prstGeom prst="rect">
            <a:avLst/>
          </a:prstGeom>
        </p:spPr>
      </p:pic>
      <p:grpSp>
        <p:nvGrpSpPr>
          <p:cNvPr id="6" name="Group 5">
            <a:extLst>
              <a:ext uri="{FF2B5EF4-FFF2-40B4-BE49-F238E27FC236}">
                <a16:creationId xmlns:a16="http://schemas.microsoft.com/office/drawing/2014/main" id="{8D96EEA7-3D7A-BE45-A347-46CB3BD6E8D1}"/>
              </a:ext>
            </a:extLst>
          </p:cNvPr>
          <p:cNvGrpSpPr/>
          <p:nvPr/>
        </p:nvGrpSpPr>
        <p:grpSpPr>
          <a:xfrm>
            <a:off x="354106" y="1825625"/>
            <a:ext cx="2783541" cy="1787532"/>
            <a:chOff x="200026" y="230137"/>
            <a:chExt cx="7384986" cy="5208847"/>
          </a:xfrm>
        </p:grpSpPr>
        <p:sp>
          <p:nvSpPr>
            <p:cNvPr id="7" name="Rectangle 6">
              <a:extLst>
                <a:ext uri="{FF2B5EF4-FFF2-40B4-BE49-F238E27FC236}">
                  <a16:creationId xmlns:a16="http://schemas.microsoft.com/office/drawing/2014/main" id="{B7E85A8F-0BFB-064A-8F7F-2BD0E77734D4}"/>
                </a:ext>
              </a:extLst>
            </p:cNvPr>
            <p:cNvSpPr/>
            <p:nvPr/>
          </p:nvSpPr>
          <p:spPr>
            <a:xfrm>
              <a:off x="200026" y="230137"/>
              <a:ext cx="7384986" cy="520884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pic>
          <p:nvPicPr>
            <p:cNvPr id="8" name="Picture 7">
              <a:extLst>
                <a:ext uri="{FF2B5EF4-FFF2-40B4-BE49-F238E27FC236}">
                  <a16:creationId xmlns:a16="http://schemas.microsoft.com/office/drawing/2014/main" id="{C6254AA1-1FC4-EF40-91D9-5F942108B217}"/>
                </a:ext>
              </a:extLst>
            </p:cNvPr>
            <p:cNvPicPr>
              <a:picLocks noChangeAspect="1"/>
            </p:cNvPicPr>
            <p:nvPr/>
          </p:nvPicPr>
          <p:blipFill rotWithShape="1">
            <a:blip r:embed="rId4">
              <a:extLst>
                <a:ext uri="{28A0092B-C50C-407E-A947-70E740481C1C}">
                  <a14:useLocalDpi xmlns:a14="http://schemas.microsoft.com/office/drawing/2010/main" val="0"/>
                </a:ext>
              </a:extLst>
            </a:blip>
            <a:srcRect l="12206" b="7479"/>
            <a:stretch/>
          </p:blipFill>
          <p:spPr>
            <a:xfrm>
              <a:off x="225849" y="257908"/>
              <a:ext cx="7335115" cy="5150684"/>
            </a:xfrm>
            <a:prstGeom prst="rect">
              <a:avLst/>
            </a:prstGeom>
          </p:spPr>
        </p:pic>
      </p:grpSp>
      <p:sp>
        <p:nvSpPr>
          <p:cNvPr id="9" name="TextBox 8">
            <a:extLst>
              <a:ext uri="{FF2B5EF4-FFF2-40B4-BE49-F238E27FC236}">
                <a16:creationId xmlns:a16="http://schemas.microsoft.com/office/drawing/2014/main" id="{BD9FACB8-AF0C-CF42-82AD-C58D9CFCC78A}"/>
              </a:ext>
            </a:extLst>
          </p:cNvPr>
          <p:cNvSpPr txBox="1"/>
          <p:nvPr/>
        </p:nvSpPr>
        <p:spPr>
          <a:xfrm>
            <a:off x="531686" y="5842351"/>
            <a:ext cx="2535287" cy="369332"/>
          </a:xfrm>
          <a:prstGeom prst="rect">
            <a:avLst/>
          </a:prstGeom>
          <a:noFill/>
        </p:spPr>
        <p:txBody>
          <a:bodyPr wrap="square" rtlCol="0">
            <a:spAutoFit/>
          </a:bodyPr>
          <a:lstStyle/>
          <a:p>
            <a:r>
              <a:rPr lang="zh-CN" altLang="en-US" dirty="0">
                <a:latin typeface="DengXian" panose="02010600030101010101" pitchFamily="2" charset="-122"/>
                <a:ea typeface="DengXian" panose="02010600030101010101" pitchFamily="2" charset="-122"/>
                <a:cs typeface="Calibri" charset="0"/>
              </a:rPr>
              <a:t>场景图（</a:t>
            </a:r>
            <a:r>
              <a:rPr lang="en-US" altLang="zh-CN" dirty="0">
                <a:latin typeface="Arial" panose="020B0604020202020204" pitchFamily="34" charset="0"/>
                <a:ea typeface="DengXian" panose="02010600030101010101" pitchFamily="2" charset="-122"/>
                <a:cs typeface="Arial" panose="020B0604020202020204" pitchFamily="34" charset="0"/>
              </a:rPr>
              <a:t>ground-truth</a:t>
            </a:r>
            <a:r>
              <a:rPr lang="zh-CN" altLang="en-US" dirty="0">
                <a:latin typeface="DengXian" panose="02010600030101010101" pitchFamily="2" charset="-122"/>
                <a:ea typeface="DengXian" panose="02010600030101010101" pitchFamily="2" charset="-122"/>
                <a:cs typeface="Calibri" charset="0"/>
              </a:rPr>
              <a:t>）</a:t>
            </a:r>
            <a:endParaRPr lang="en-US" dirty="0">
              <a:latin typeface="DengXian" panose="02010600030101010101" pitchFamily="2" charset="-122"/>
              <a:ea typeface="DengXian" panose="02010600030101010101" pitchFamily="2" charset="-122"/>
              <a:cs typeface="Calibri" charset="0"/>
            </a:endParaRPr>
          </a:p>
        </p:txBody>
      </p:sp>
      <p:cxnSp>
        <p:nvCxnSpPr>
          <p:cNvPr id="10" name="Straight Connector 9">
            <a:extLst>
              <a:ext uri="{FF2B5EF4-FFF2-40B4-BE49-F238E27FC236}">
                <a16:creationId xmlns:a16="http://schemas.microsoft.com/office/drawing/2014/main" id="{1F6651C4-54A3-C245-9B9F-E40D60CF618F}"/>
              </a:ext>
            </a:extLst>
          </p:cNvPr>
          <p:cNvCxnSpPr/>
          <p:nvPr/>
        </p:nvCxnSpPr>
        <p:spPr>
          <a:xfrm flipH="1">
            <a:off x="3442447" y="1825625"/>
            <a:ext cx="0" cy="435133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16228B-F43A-144F-BBD5-DDC6DA2A7214}"/>
              </a:ext>
            </a:extLst>
          </p:cNvPr>
          <p:cNvSpPr txBox="1"/>
          <p:nvPr/>
        </p:nvSpPr>
        <p:spPr>
          <a:xfrm>
            <a:off x="4543701" y="5796184"/>
            <a:ext cx="6568521"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错误分类</a:t>
            </a:r>
            <a:r>
              <a:rPr lang="en-US" sz="2400" dirty="0">
                <a:latin typeface="DengXian" panose="02010600030101010101" pitchFamily="2" charset="-122"/>
                <a:ea typeface="DengXian" panose="02010600030101010101" pitchFamily="2" charset="-122"/>
                <a:cs typeface="Calibri" charset="0"/>
              </a:rPr>
              <a:t> </a:t>
            </a:r>
            <a:r>
              <a:rPr lang="en-US" sz="2400" dirty="0">
                <a:latin typeface="Calibri" charset="0"/>
                <a:ea typeface="Calibri" charset="0"/>
                <a:cs typeface="Calibri" charset="0"/>
              </a:rPr>
              <a:t>“</a:t>
            </a:r>
            <a:r>
              <a:rPr lang="en-US" sz="2400" b="1" dirty="0">
                <a:solidFill>
                  <a:srgbClr val="FF0000"/>
                </a:solidFill>
                <a:latin typeface="Arial" panose="020B0604020202020204" pitchFamily="34" charset="0"/>
                <a:ea typeface="Calibri" charset="0"/>
                <a:cs typeface="Arial" panose="020B0604020202020204" pitchFamily="34" charset="0"/>
              </a:rPr>
              <a:t>bike</a:t>
            </a:r>
            <a:r>
              <a:rPr lang="en-US" sz="2400" dirty="0">
                <a:latin typeface="Calibri" charset="0"/>
                <a:ea typeface="Calibri" charset="0"/>
                <a:cs typeface="Calibri" charset="0"/>
              </a:rPr>
              <a:t>” </a:t>
            </a:r>
            <a:r>
              <a:rPr lang="zh-CN" altLang="en-US" sz="2400" dirty="0">
                <a:latin typeface="DengXian" panose="02010600030101010101" pitchFamily="2" charset="-122"/>
                <a:ea typeface="DengXian" panose="02010600030101010101" pitchFamily="2" charset="-122"/>
                <a:cs typeface="Calibri" charset="0"/>
              </a:rPr>
              <a:t>要比错误分类</a:t>
            </a:r>
            <a:r>
              <a:rPr lang="en-US" sz="2400" dirty="0">
                <a:latin typeface="DengXian" panose="02010600030101010101" pitchFamily="2" charset="-122"/>
                <a:ea typeface="DengXian" panose="02010600030101010101" pitchFamily="2" charset="-122"/>
                <a:cs typeface="Calibri" charset="0"/>
              </a:rPr>
              <a:t> </a:t>
            </a:r>
            <a:r>
              <a:rPr lang="en-US" sz="2400" dirty="0">
                <a:latin typeface="Calibri" charset="0"/>
                <a:ea typeface="Calibri" charset="0"/>
                <a:cs typeface="Calibri" charset="0"/>
              </a:rPr>
              <a:t>“</a:t>
            </a:r>
            <a:r>
              <a:rPr lang="en-US" sz="2400" b="1" dirty="0">
                <a:solidFill>
                  <a:srgbClr val="0070C0"/>
                </a:solidFill>
                <a:latin typeface="Arial" panose="020B0604020202020204" pitchFamily="34" charset="0"/>
                <a:ea typeface="Calibri" charset="0"/>
                <a:cs typeface="Arial" panose="020B0604020202020204" pitchFamily="34" charset="0"/>
              </a:rPr>
              <a:t>tree</a:t>
            </a:r>
            <a:r>
              <a:rPr lang="en-US" sz="2400" dirty="0">
                <a:latin typeface="Calibri" charset="0"/>
                <a:ea typeface="Calibri" charset="0"/>
                <a:cs typeface="Calibri" charset="0"/>
              </a:rPr>
              <a:t>”</a:t>
            </a:r>
            <a:r>
              <a:rPr lang="zh-CN" altLang="en-US" sz="2400" dirty="0">
                <a:latin typeface="DengXian" panose="02010600030101010101" pitchFamily="2" charset="-122"/>
                <a:ea typeface="DengXian" panose="02010600030101010101" pitchFamily="2" charset="-122"/>
                <a:cs typeface="Calibri" charset="0"/>
              </a:rPr>
              <a:t>更加严重。</a:t>
            </a:r>
            <a:endParaRPr lang="en-US" sz="2400" dirty="0">
              <a:latin typeface="DengXian" panose="02010600030101010101" pitchFamily="2" charset="-122"/>
              <a:ea typeface="DengXian" panose="02010600030101010101" pitchFamily="2" charset="-122"/>
              <a:cs typeface="Calibri" charset="0"/>
            </a:endParaRPr>
          </a:p>
        </p:txBody>
      </p:sp>
    </p:spTree>
    <p:extLst>
      <p:ext uri="{BB962C8B-B14F-4D97-AF65-F5344CB8AC3E}">
        <p14:creationId xmlns:p14="http://schemas.microsoft.com/office/powerpoint/2010/main" val="2958196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2CE94-6DEB-1842-A649-DAB19B03CAF4}"/>
              </a:ext>
            </a:extLst>
          </p:cNvPr>
          <p:cNvSpPr>
            <a:spLocks noGrp="1"/>
          </p:cNvSpPr>
          <p:nvPr>
            <p:ph type="title"/>
          </p:nvPr>
        </p:nvSpPr>
        <p:spPr>
          <a:xfrm>
            <a:off x="436728" y="365125"/>
            <a:ext cx="10917072" cy="1325563"/>
          </a:xfrm>
        </p:spPr>
        <p:txBody>
          <a:bodyPr/>
          <a:lstStyle/>
          <a:p>
            <a:r>
              <a:rPr lang="zh-CN" altLang="en-US" dirty="0"/>
              <a:t>动机二</a:t>
            </a:r>
            <a:r>
              <a:rPr lang="en-US" altLang="zh-CN" dirty="0"/>
              <a:t>:</a:t>
            </a:r>
            <a:r>
              <a:rPr lang="zh-CN" altLang="en-US" dirty="0"/>
              <a:t> 局部敏感性</a:t>
            </a:r>
            <a:endParaRPr lang="en-US" dirty="0"/>
          </a:p>
        </p:txBody>
      </p:sp>
      <p:pic>
        <p:nvPicPr>
          <p:cNvPr id="4" name="Content Placeholder 131">
            <a:extLst>
              <a:ext uri="{FF2B5EF4-FFF2-40B4-BE49-F238E27FC236}">
                <a16:creationId xmlns:a16="http://schemas.microsoft.com/office/drawing/2014/main" id="{CFFC0EC0-4FC0-A742-9A3E-BA95D4B67BD5}"/>
              </a:ext>
            </a:extLst>
          </p:cNvPr>
          <p:cNvPicPr>
            <a:picLocks noChangeAspect="1"/>
          </p:cNvPicPr>
          <p:nvPr/>
        </p:nvPicPr>
        <p:blipFill rotWithShape="1">
          <a:blip r:embed="rId2"/>
          <a:srcRect b="11639"/>
          <a:stretch/>
        </p:blipFill>
        <p:spPr>
          <a:xfrm>
            <a:off x="354107" y="3919882"/>
            <a:ext cx="2890446" cy="1925486"/>
          </a:xfrm>
          <a:prstGeom prst="rect">
            <a:avLst/>
          </a:prstGeom>
        </p:spPr>
      </p:pic>
      <p:grpSp>
        <p:nvGrpSpPr>
          <p:cNvPr id="5" name="Group 4">
            <a:extLst>
              <a:ext uri="{FF2B5EF4-FFF2-40B4-BE49-F238E27FC236}">
                <a16:creationId xmlns:a16="http://schemas.microsoft.com/office/drawing/2014/main" id="{F39DA26E-9A99-0C40-815E-BF1886B44E46}"/>
              </a:ext>
            </a:extLst>
          </p:cNvPr>
          <p:cNvGrpSpPr/>
          <p:nvPr/>
        </p:nvGrpSpPr>
        <p:grpSpPr>
          <a:xfrm>
            <a:off x="354106" y="1825625"/>
            <a:ext cx="2783541" cy="1787532"/>
            <a:chOff x="200026" y="230137"/>
            <a:chExt cx="7384986" cy="5208847"/>
          </a:xfrm>
        </p:grpSpPr>
        <p:sp>
          <p:nvSpPr>
            <p:cNvPr id="6" name="Rectangle 5">
              <a:extLst>
                <a:ext uri="{FF2B5EF4-FFF2-40B4-BE49-F238E27FC236}">
                  <a16:creationId xmlns:a16="http://schemas.microsoft.com/office/drawing/2014/main" id="{10BE350C-79FF-C54A-9337-DA5AFCCDCC96}"/>
                </a:ext>
              </a:extLst>
            </p:cNvPr>
            <p:cNvSpPr/>
            <p:nvPr/>
          </p:nvSpPr>
          <p:spPr>
            <a:xfrm>
              <a:off x="200026" y="230137"/>
              <a:ext cx="7384986" cy="520884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pic>
          <p:nvPicPr>
            <p:cNvPr id="7" name="Picture 6">
              <a:extLst>
                <a:ext uri="{FF2B5EF4-FFF2-40B4-BE49-F238E27FC236}">
                  <a16:creationId xmlns:a16="http://schemas.microsoft.com/office/drawing/2014/main" id="{BDFF90AB-D5BA-E840-9FF9-D977C090C3C4}"/>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225849" y="257908"/>
              <a:ext cx="7335115" cy="5150684"/>
            </a:xfrm>
            <a:prstGeom prst="rect">
              <a:avLst/>
            </a:prstGeom>
          </p:spPr>
        </p:pic>
      </p:grpSp>
      <p:cxnSp>
        <p:nvCxnSpPr>
          <p:cNvPr id="8" name="Straight Connector 7">
            <a:extLst>
              <a:ext uri="{FF2B5EF4-FFF2-40B4-BE49-F238E27FC236}">
                <a16:creationId xmlns:a16="http://schemas.microsoft.com/office/drawing/2014/main" id="{FE507E84-8A67-0F41-84FA-BA186D5B93FD}"/>
              </a:ext>
            </a:extLst>
          </p:cNvPr>
          <p:cNvCxnSpPr/>
          <p:nvPr/>
        </p:nvCxnSpPr>
        <p:spPr>
          <a:xfrm flipH="1">
            <a:off x="3442447" y="1825625"/>
            <a:ext cx="0" cy="435133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D1BE4BA-B14F-9A4F-A362-DFE6EBA0D315}"/>
              </a:ext>
            </a:extLst>
          </p:cNvPr>
          <p:cNvPicPr>
            <a:picLocks noChangeAspect="1"/>
          </p:cNvPicPr>
          <p:nvPr/>
        </p:nvPicPr>
        <p:blipFill>
          <a:blip r:embed="rId4"/>
          <a:stretch>
            <a:fillRect/>
          </a:stretch>
        </p:blipFill>
        <p:spPr>
          <a:xfrm>
            <a:off x="3941514" y="2515117"/>
            <a:ext cx="7279341" cy="2193508"/>
          </a:xfrm>
          <a:prstGeom prst="rect">
            <a:avLst/>
          </a:prstGeom>
        </p:spPr>
      </p:pic>
      <p:sp>
        <p:nvSpPr>
          <p:cNvPr id="11" name="TextBox 10">
            <a:extLst>
              <a:ext uri="{FF2B5EF4-FFF2-40B4-BE49-F238E27FC236}">
                <a16:creationId xmlns:a16="http://schemas.microsoft.com/office/drawing/2014/main" id="{19D7B4EC-FD10-CA4F-A7C4-894058C12B08}"/>
              </a:ext>
            </a:extLst>
          </p:cNvPr>
          <p:cNvSpPr txBox="1"/>
          <p:nvPr/>
        </p:nvSpPr>
        <p:spPr>
          <a:xfrm>
            <a:off x="4045881" y="5796184"/>
            <a:ext cx="7174974"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设计</a:t>
            </a:r>
            <a:r>
              <a:rPr lang="zh-CN" altLang="en-US" sz="2400" b="1" dirty="0">
                <a:solidFill>
                  <a:srgbClr val="FF0000"/>
                </a:solidFill>
                <a:latin typeface="DengXian" panose="02010600030101010101" pitchFamily="2" charset="-122"/>
                <a:ea typeface="DengXian" panose="02010600030101010101" pitchFamily="2" charset="-122"/>
                <a:cs typeface="Calibri" charset="0"/>
              </a:rPr>
              <a:t>反事实基准模型</a:t>
            </a:r>
            <a:r>
              <a:rPr lang="zh-CN" altLang="en-US" sz="2400" dirty="0">
                <a:latin typeface="DengXian" panose="02010600030101010101" pitchFamily="2" charset="-122"/>
                <a:ea typeface="DengXian" panose="02010600030101010101" pitchFamily="2" charset="-122"/>
                <a:cs typeface="Calibri" charset="0"/>
              </a:rPr>
              <a:t>来分离出每个局部预测的贡献。</a:t>
            </a:r>
            <a:endParaRPr lang="en-US" sz="2400" dirty="0">
              <a:latin typeface="DengXian" panose="02010600030101010101" pitchFamily="2" charset="-122"/>
              <a:ea typeface="DengXian" panose="02010600030101010101" pitchFamily="2" charset="-122"/>
              <a:cs typeface="Calibri" charset="0"/>
            </a:endParaRPr>
          </a:p>
        </p:txBody>
      </p:sp>
      <p:sp>
        <p:nvSpPr>
          <p:cNvPr id="12" name="TextBox 11">
            <a:extLst>
              <a:ext uri="{FF2B5EF4-FFF2-40B4-BE49-F238E27FC236}">
                <a16:creationId xmlns:a16="http://schemas.microsoft.com/office/drawing/2014/main" id="{8A341493-3FCF-684C-AA3D-2CEA9F2B46B4}"/>
              </a:ext>
            </a:extLst>
          </p:cNvPr>
          <p:cNvSpPr txBox="1"/>
          <p:nvPr/>
        </p:nvSpPr>
        <p:spPr>
          <a:xfrm>
            <a:off x="531686" y="5842351"/>
            <a:ext cx="2535287" cy="369332"/>
          </a:xfrm>
          <a:prstGeom prst="rect">
            <a:avLst/>
          </a:prstGeom>
          <a:noFill/>
        </p:spPr>
        <p:txBody>
          <a:bodyPr wrap="square" rtlCol="0">
            <a:spAutoFit/>
          </a:bodyPr>
          <a:lstStyle/>
          <a:p>
            <a:r>
              <a:rPr lang="zh-CN" altLang="en-US" dirty="0">
                <a:latin typeface="DengXian" panose="02010600030101010101" pitchFamily="2" charset="-122"/>
                <a:ea typeface="DengXian" panose="02010600030101010101" pitchFamily="2" charset="-122"/>
                <a:cs typeface="Calibri" charset="0"/>
              </a:rPr>
              <a:t>场景图（</a:t>
            </a:r>
            <a:r>
              <a:rPr lang="en-US" altLang="zh-CN" dirty="0">
                <a:latin typeface="Arial" panose="020B0604020202020204" pitchFamily="34" charset="0"/>
                <a:ea typeface="DengXian" panose="02010600030101010101" pitchFamily="2" charset="-122"/>
                <a:cs typeface="Arial" panose="020B0604020202020204" pitchFamily="34" charset="0"/>
              </a:rPr>
              <a:t>ground-truth</a:t>
            </a:r>
            <a:r>
              <a:rPr lang="zh-CN" altLang="en-US" dirty="0">
                <a:latin typeface="DengXian" panose="02010600030101010101" pitchFamily="2" charset="-122"/>
                <a:ea typeface="DengXian" panose="02010600030101010101" pitchFamily="2" charset="-122"/>
                <a:cs typeface="Calibri" charset="0"/>
              </a:rPr>
              <a:t>）</a:t>
            </a:r>
            <a:endParaRPr lang="en-US" dirty="0">
              <a:latin typeface="DengXian" panose="02010600030101010101" pitchFamily="2" charset="-122"/>
              <a:ea typeface="DengXian" panose="02010600030101010101" pitchFamily="2" charset="-122"/>
              <a:cs typeface="Calibri" charset="0"/>
            </a:endParaRPr>
          </a:p>
        </p:txBody>
      </p:sp>
    </p:spTree>
    <p:extLst>
      <p:ext uri="{BB962C8B-B14F-4D97-AF65-F5344CB8AC3E}">
        <p14:creationId xmlns:p14="http://schemas.microsoft.com/office/powerpoint/2010/main" val="4080570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33ECC6-7BD8-8C41-BEB0-02D7BAA5F556}"/>
              </a:ext>
            </a:extLst>
          </p:cNvPr>
          <p:cNvSpPr>
            <a:spLocks noGrp="1"/>
          </p:cNvSpPr>
          <p:nvPr>
            <p:ph idx="1"/>
          </p:nvPr>
        </p:nvSpPr>
        <p:spPr/>
        <p:txBody>
          <a:bodyPr/>
          <a:lstStyle/>
          <a:p>
            <a:pPr marL="0" indent="0">
              <a:buNone/>
            </a:pPr>
            <a:r>
              <a:rPr lang="zh-CN" altLang="en-US" dirty="0"/>
              <a:t>反事实多智能体设计：</a:t>
            </a:r>
            <a:endParaRPr lang="en-US" altLang="zh-CN" dirty="0"/>
          </a:p>
          <a:p>
            <a:pPr lvl="1">
              <a:lnSpc>
                <a:spcPct val="120000"/>
              </a:lnSpc>
            </a:pPr>
            <a:r>
              <a:rPr lang="zh-CN" altLang="en-US" dirty="0"/>
              <a:t>智能体（</a:t>
            </a:r>
            <a:r>
              <a:rPr lang="en-US" altLang="zh-CN" dirty="0">
                <a:latin typeface="Arial" panose="020B0604020202020204" pitchFamily="34" charset="0"/>
                <a:cs typeface="Arial" panose="020B0604020202020204" pitchFamily="34" charset="0"/>
              </a:rPr>
              <a:t>agent</a:t>
            </a:r>
            <a:r>
              <a:rPr lang="zh-CN" altLang="en-US" dirty="0"/>
              <a:t>）： 每个物体是一个智能体。</a:t>
            </a:r>
            <a:endParaRPr lang="en-US" altLang="zh-CN" dirty="0"/>
          </a:p>
          <a:p>
            <a:pPr lvl="1">
              <a:lnSpc>
                <a:spcPct val="120000"/>
              </a:lnSpc>
            </a:pPr>
            <a:r>
              <a:rPr lang="zh-CN" altLang="en-US" dirty="0"/>
              <a:t>动作（</a:t>
            </a:r>
            <a:r>
              <a:rPr lang="en-US" altLang="zh-CN" dirty="0">
                <a:latin typeface="Arial" panose="020B0604020202020204" pitchFamily="34" charset="0"/>
                <a:cs typeface="Arial" panose="020B0604020202020204" pitchFamily="34" charset="0"/>
              </a:rPr>
              <a:t>action</a:t>
            </a:r>
            <a:r>
              <a:rPr lang="zh-CN" altLang="en-US" dirty="0"/>
              <a:t>）：每个智能体的动作空间是所有的物体类别集合。</a:t>
            </a:r>
            <a:endParaRPr lang="en-US" altLang="zh-CN" dirty="0"/>
          </a:p>
          <a:p>
            <a:pPr lvl="1">
              <a:lnSpc>
                <a:spcPct val="120000"/>
              </a:lnSpc>
            </a:pPr>
            <a:r>
              <a:rPr lang="zh-CN" altLang="en-US" dirty="0"/>
              <a:t>优化目标的整体一致性：</a:t>
            </a:r>
            <a:endParaRPr lang="en-US" altLang="zh-CN" dirty="0"/>
          </a:p>
          <a:p>
            <a:pPr lvl="2">
              <a:lnSpc>
                <a:spcPct val="120000"/>
              </a:lnSpc>
            </a:pPr>
            <a:r>
              <a:rPr lang="zh-CN" altLang="en-US" dirty="0"/>
              <a:t>我们直接使用最终的评价指标</a:t>
            </a:r>
            <a:r>
              <a:rPr lang="en-US" altLang="zh-CN" b="1" dirty="0" err="1">
                <a:solidFill>
                  <a:srgbClr val="FF0000"/>
                </a:solidFill>
                <a:latin typeface="Arial" panose="020B0604020202020204" pitchFamily="34" charset="0"/>
                <a:cs typeface="Arial" panose="020B0604020202020204" pitchFamily="34" charset="0"/>
              </a:rPr>
              <a:t>Recall@K</a:t>
            </a:r>
            <a:r>
              <a:rPr lang="zh-CN" altLang="en-US" dirty="0"/>
              <a:t>作为全局奖励，使用策略梯度（</a:t>
            </a:r>
            <a:r>
              <a:rPr lang="en-US" altLang="zh-CN" dirty="0">
                <a:latin typeface="Arial" panose="020B0604020202020204" pitchFamily="34" charset="0"/>
                <a:cs typeface="Arial" panose="020B0604020202020204" pitchFamily="34" charset="0"/>
              </a:rPr>
              <a:t>policy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gradient</a:t>
            </a:r>
            <a:r>
              <a:rPr lang="zh-CN" altLang="en-US" dirty="0"/>
              <a:t>）的方法进行参数优化。</a:t>
            </a:r>
            <a:endParaRPr lang="en-US" dirty="0"/>
          </a:p>
          <a:p>
            <a:pPr lvl="1">
              <a:lnSpc>
                <a:spcPct val="120000"/>
              </a:lnSpc>
            </a:pPr>
            <a:r>
              <a:rPr lang="zh-CN" altLang="en-US" dirty="0"/>
              <a:t>优化目标的局部敏感性：</a:t>
            </a:r>
            <a:endParaRPr lang="en-US" altLang="zh-CN" dirty="0"/>
          </a:p>
          <a:p>
            <a:pPr lvl="2">
              <a:lnSpc>
                <a:spcPct val="120000"/>
              </a:lnSpc>
            </a:pPr>
            <a:r>
              <a:rPr lang="zh-CN" altLang="en-US" dirty="0"/>
              <a:t>我们设计了</a:t>
            </a:r>
            <a:r>
              <a:rPr lang="zh-CN" altLang="en-US" dirty="0">
                <a:cs typeface="Calibri" charset="0"/>
              </a:rPr>
              <a:t>一个</a:t>
            </a:r>
            <a:r>
              <a:rPr lang="zh-CN" altLang="en-US" b="1" dirty="0">
                <a:solidFill>
                  <a:srgbClr val="FF0000"/>
                </a:solidFill>
                <a:cs typeface="Calibri" charset="0"/>
              </a:rPr>
              <a:t>反事实基准模型</a:t>
            </a:r>
            <a:r>
              <a:rPr lang="zh-CN" altLang="en-US" dirty="0">
                <a:cs typeface="Calibri" charset="0"/>
              </a:rPr>
              <a:t>来分离出每个局部预测的贡献。</a:t>
            </a:r>
            <a:endParaRPr lang="en-US" dirty="0"/>
          </a:p>
        </p:txBody>
      </p:sp>
      <p:sp>
        <p:nvSpPr>
          <p:cNvPr id="3" name="Title 2">
            <a:extLst>
              <a:ext uri="{FF2B5EF4-FFF2-40B4-BE49-F238E27FC236}">
                <a16:creationId xmlns:a16="http://schemas.microsoft.com/office/drawing/2014/main" id="{9B397EA1-C2CE-944F-ACDB-59123B2C9CBF}"/>
              </a:ext>
            </a:extLst>
          </p:cNvPr>
          <p:cNvSpPr>
            <a:spLocks noGrp="1"/>
          </p:cNvSpPr>
          <p:nvPr>
            <p:ph type="title"/>
          </p:nvPr>
        </p:nvSpPr>
        <p:spPr>
          <a:xfrm>
            <a:off x="360529" y="351478"/>
            <a:ext cx="10515600" cy="1325563"/>
          </a:xfrm>
        </p:spPr>
        <p:txBody>
          <a:bodyPr/>
          <a:lstStyle/>
          <a:p>
            <a:r>
              <a:rPr lang="zh-CN" altLang="en-US" dirty="0"/>
              <a:t>反事实多智能体学习</a:t>
            </a:r>
            <a:endParaRPr lang="en-US" dirty="0"/>
          </a:p>
        </p:txBody>
      </p:sp>
    </p:spTree>
    <p:extLst>
      <p:ext uri="{BB962C8B-B14F-4D97-AF65-F5344CB8AC3E}">
        <p14:creationId xmlns:p14="http://schemas.microsoft.com/office/powerpoint/2010/main" val="2177370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5655D-55F1-0341-92C3-D5F9060AD7AD}"/>
              </a:ext>
            </a:extLst>
          </p:cNvPr>
          <p:cNvSpPr>
            <a:spLocks noGrp="1"/>
          </p:cNvSpPr>
          <p:nvPr>
            <p:ph type="title"/>
          </p:nvPr>
        </p:nvSpPr>
        <p:spPr/>
        <p:txBody>
          <a:bodyPr/>
          <a:lstStyle/>
          <a:p>
            <a:r>
              <a:rPr lang="zh-CN" altLang="en-US" dirty="0"/>
              <a:t>总体流程图</a:t>
            </a:r>
            <a:endParaRPr lang="en-US" dirty="0"/>
          </a:p>
        </p:txBody>
      </p:sp>
      <p:pic>
        <p:nvPicPr>
          <p:cNvPr id="6" name="Picture 5">
            <a:extLst>
              <a:ext uri="{FF2B5EF4-FFF2-40B4-BE49-F238E27FC236}">
                <a16:creationId xmlns:a16="http://schemas.microsoft.com/office/drawing/2014/main" id="{46359A00-362A-804E-9469-66E5CDDD99F8}"/>
              </a:ext>
            </a:extLst>
          </p:cNvPr>
          <p:cNvPicPr>
            <a:picLocks noChangeAspect="1"/>
          </p:cNvPicPr>
          <p:nvPr/>
        </p:nvPicPr>
        <p:blipFill>
          <a:blip r:embed="rId2"/>
          <a:stretch>
            <a:fillRect/>
          </a:stretch>
        </p:blipFill>
        <p:spPr>
          <a:xfrm>
            <a:off x="561059" y="2653201"/>
            <a:ext cx="11069882" cy="3124200"/>
          </a:xfrm>
          <a:prstGeom prst="rect">
            <a:avLst/>
          </a:prstGeom>
        </p:spPr>
      </p:pic>
    </p:spTree>
    <p:extLst>
      <p:ext uri="{BB962C8B-B14F-4D97-AF65-F5344CB8AC3E}">
        <p14:creationId xmlns:p14="http://schemas.microsoft.com/office/powerpoint/2010/main" val="3891614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881C5A-8AD9-094C-AB85-84F762C68BBA}"/>
              </a:ext>
            </a:extLst>
          </p:cNvPr>
          <p:cNvSpPr>
            <a:spLocks noGrp="1"/>
          </p:cNvSpPr>
          <p:nvPr>
            <p:ph type="title"/>
          </p:nvPr>
        </p:nvSpPr>
        <p:spPr/>
        <p:txBody>
          <a:bodyPr/>
          <a:lstStyle/>
          <a:p>
            <a:r>
              <a:rPr lang="zh-CN" altLang="en-US" dirty="0"/>
              <a:t>智能体通信</a:t>
            </a:r>
            <a:endParaRPr lang="en-US" dirty="0"/>
          </a:p>
        </p:txBody>
      </p:sp>
      <p:pic>
        <p:nvPicPr>
          <p:cNvPr id="4" name="Picture 3">
            <a:extLst>
              <a:ext uri="{FF2B5EF4-FFF2-40B4-BE49-F238E27FC236}">
                <a16:creationId xmlns:a16="http://schemas.microsoft.com/office/drawing/2014/main" id="{9E0D111C-830E-8646-BE3A-0B57D92CAD98}"/>
              </a:ext>
            </a:extLst>
          </p:cNvPr>
          <p:cNvPicPr>
            <a:picLocks noChangeAspect="1"/>
          </p:cNvPicPr>
          <p:nvPr/>
        </p:nvPicPr>
        <p:blipFill>
          <a:blip r:embed="rId2"/>
          <a:stretch>
            <a:fillRect/>
          </a:stretch>
        </p:blipFill>
        <p:spPr>
          <a:xfrm>
            <a:off x="5942395" y="1428750"/>
            <a:ext cx="6070600" cy="1522509"/>
          </a:xfrm>
          <a:prstGeom prst="rect">
            <a:avLst/>
          </a:prstGeom>
        </p:spPr>
      </p:pic>
      <p:cxnSp>
        <p:nvCxnSpPr>
          <p:cNvPr id="6" name="Straight Connector 5">
            <a:extLst>
              <a:ext uri="{FF2B5EF4-FFF2-40B4-BE49-F238E27FC236}">
                <a16:creationId xmlns:a16="http://schemas.microsoft.com/office/drawing/2014/main" id="{B3219B09-8CBA-9445-8EF1-D033F7AFB0A1}"/>
              </a:ext>
            </a:extLst>
          </p:cNvPr>
          <p:cNvCxnSpPr>
            <a:cxnSpLocks/>
          </p:cNvCxnSpPr>
          <p:nvPr/>
        </p:nvCxnSpPr>
        <p:spPr>
          <a:xfrm flipV="1">
            <a:off x="2155642" y="2667000"/>
            <a:ext cx="4701153" cy="1150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9759501-F232-2940-ACE3-F9AE23DE5B95}"/>
              </a:ext>
            </a:extLst>
          </p:cNvPr>
          <p:cNvCxnSpPr/>
          <p:nvPr/>
        </p:nvCxnSpPr>
        <p:spPr>
          <a:xfrm flipH="1" flipV="1">
            <a:off x="7802020" y="2667000"/>
            <a:ext cx="1473693" cy="1150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AB37B2-4248-4D43-93AB-3B092C4A9C99}"/>
              </a:ext>
            </a:extLst>
          </p:cNvPr>
          <p:cNvPicPr>
            <a:picLocks noChangeAspect="1"/>
          </p:cNvPicPr>
          <p:nvPr/>
        </p:nvPicPr>
        <p:blipFill>
          <a:blip r:embed="rId3"/>
          <a:stretch>
            <a:fillRect/>
          </a:stretch>
        </p:blipFill>
        <p:spPr>
          <a:xfrm>
            <a:off x="2155642" y="3817398"/>
            <a:ext cx="7573505" cy="2079310"/>
          </a:xfrm>
          <a:prstGeom prst="rect">
            <a:avLst/>
          </a:prstGeom>
        </p:spPr>
      </p:pic>
      <p:sp>
        <p:nvSpPr>
          <p:cNvPr id="10" name="内容占位符 3">
            <a:extLst>
              <a:ext uri="{FF2B5EF4-FFF2-40B4-BE49-F238E27FC236}">
                <a16:creationId xmlns:a16="http://schemas.microsoft.com/office/drawing/2014/main" id="{AC70646E-6ECD-DB4F-9089-BECAB9C517E1}"/>
              </a:ext>
            </a:extLst>
          </p:cNvPr>
          <p:cNvSpPr txBox="1">
            <a:spLocks/>
          </p:cNvSpPr>
          <p:nvPr/>
        </p:nvSpPr>
        <p:spPr>
          <a:xfrm>
            <a:off x="-57750" y="6237036"/>
            <a:ext cx="12123058" cy="5975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err="1">
                <a:solidFill>
                  <a:schemeClr val="tx1">
                    <a:lumMod val="50000"/>
                    <a:lumOff val="50000"/>
                  </a:schemeClr>
                </a:solidFill>
                <a:latin typeface="Arial" panose="020B0604020202020204" pitchFamily="34" charset="0"/>
                <a:cs typeface="Arial" panose="020B0604020202020204" pitchFamily="34" charset="0"/>
              </a:rPr>
              <a:t>Danfei</a:t>
            </a:r>
            <a:r>
              <a:rPr lang="en-US" sz="1200" dirty="0">
                <a:solidFill>
                  <a:schemeClr val="tx1">
                    <a:lumMod val="50000"/>
                    <a:lumOff val="50000"/>
                  </a:schemeClr>
                </a:solidFill>
                <a:latin typeface="Arial" panose="020B0604020202020204" pitchFamily="34" charset="0"/>
                <a:cs typeface="Arial" panose="020B0604020202020204" pitchFamily="34" charset="0"/>
              </a:rPr>
              <a:t> Xu et al. Scene Graph Generation by Iterative Message Passing. In CVPR, 2017.</a:t>
            </a:r>
          </a:p>
          <a:p>
            <a:pPr marL="0" indent="0">
              <a:lnSpc>
                <a:spcPct val="100000"/>
              </a:lnSpc>
              <a:spcBef>
                <a:spcPts val="0"/>
              </a:spcBef>
              <a:buNone/>
            </a:pPr>
            <a:r>
              <a:rPr lang="en-US" sz="1200" dirty="0" err="1">
                <a:solidFill>
                  <a:schemeClr val="tx1">
                    <a:lumMod val="50000"/>
                    <a:lumOff val="50000"/>
                  </a:schemeClr>
                </a:solidFill>
                <a:latin typeface="Arial" panose="020B0604020202020204" pitchFamily="34" charset="0"/>
                <a:cs typeface="Arial" panose="020B0604020202020204" pitchFamily="34" charset="0"/>
              </a:rPr>
              <a:t>Yikang</a:t>
            </a:r>
            <a:r>
              <a:rPr lang="en-US" sz="1200" dirty="0">
                <a:solidFill>
                  <a:schemeClr val="tx1">
                    <a:lumMod val="50000"/>
                    <a:lumOff val="50000"/>
                  </a:schemeClr>
                </a:solidFill>
                <a:latin typeface="Arial" panose="020B0604020202020204" pitchFamily="34" charset="0"/>
                <a:cs typeface="Arial" panose="020B0604020202020204" pitchFamily="34" charset="0"/>
              </a:rPr>
              <a:t> Li et al. Scene Graph Generation from Objects, Phrases and Region Captions. In ICCV, 2017.</a:t>
            </a:r>
            <a:endParaRPr lang="en-US" altLang="zh-CN" sz="1200" dirty="0">
              <a:solidFill>
                <a:schemeClr val="tx1">
                  <a:lumMod val="50000"/>
                  <a:lumOff val="50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err="1">
                <a:solidFill>
                  <a:schemeClr val="tx1">
                    <a:lumMod val="50000"/>
                    <a:lumOff val="50000"/>
                  </a:schemeClr>
                </a:solidFill>
                <a:latin typeface="Arial" panose="020B0604020202020204" pitchFamily="34" charset="0"/>
                <a:cs typeface="Arial" panose="020B0604020202020204" pitchFamily="34" charset="0"/>
              </a:rPr>
              <a:t>Jianwei</a:t>
            </a:r>
            <a:r>
              <a:rPr lang="en-US" sz="1200" dirty="0">
                <a:solidFill>
                  <a:schemeClr val="tx1">
                    <a:lumMod val="50000"/>
                    <a:lumOff val="50000"/>
                  </a:schemeClr>
                </a:solidFill>
                <a:latin typeface="Arial" panose="020B0604020202020204" pitchFamily="34" charset="0"/>
                <a:cs typeface="Arial" panose="020B0604020202020204" pitchFamily="34" charset="0"/>
              </a:rPr>
              <a:t> Yang et al. Graph R-CNN for Scene Graph Generation. In ECCV, 2018.</a:t>
            </a:r>
            <a:endParaRPr lang="en-US" altLang="zh-CN" sz="12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8656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958936" y="2766218"/>
            <a:ext cx="4274127" cy="1325563"/>
          </a:xfrm>
        </p:spPr>
        <p:txBody>
          <a:bodyPr>
            <a:normAutofit/>
          </a:bodyPr>
          <a:lstStyle/>
          <a:p>
            <a:pPr algn="ctr"/>
            <a:r>
              <a:rPr lang="en-US" altLang="zh-CN" sz="6000" dirty="0">
                <a:solidFill>
                  <a:schemeClr val="bg1"/>
                </a:solidFill>
              </a:rPr>
              <a:t>1.</a:t>
            </a:r>
            <a:r>
              <a:rPr lang="zh-CN" altLang="en-US" sz="6000" dirty="0">
                <a:solidFill>
                  <a:schemeClr val="bg1"/>
                </a:solidFill>
              </a:rPr>
              <a:t> 论文绪论</a:t>
            </a:r>
            <a:endParaRPr lang="en-US" sz="6000" dirty="0">
              <a:solidFill>
                <a:schemeClr val="bg1"/>
              </a:solidFill>
            </a:endParaRPr>
          </a:p>
        </p:txBody>
      </p:sp>
    </p:spTree>
    <p:extLst>
      <p:ext uri="{BB962C8B-B14F-4D97-AF65-F5344CB8AC3E}">
        <p14:creationId xmlns:p14="http://schemas.microsoft.com/office/powerpoint/2010/main" val="3950415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C2E8C-241C-8A42-93B4-66BBB435807C}"/>
              </a:ext>
            </a:extLst>
          </p:cNvPr>
          <p:cNvSpPr>
            <a:spLocks noGrp="1"/>
          </p:cNvSpPr>
          <p:nvPr>
            <p:ph type="title"/>
          </p:nvPr>
        </p:nvSpPr>
        <p:spPr/>
        <p:txBody>
          <a:bodyPr/>
          <a:lstStyle/>
          <a:p>
            <a:r>
              <a:rPr lang="zh-CN" altLang="en-US" dirty="0"/>
              <a:t>反事实基准模型</a:t>
            </a:r>
            <a:endParaRPr lang="en-US" dirty="0"/>
          </a:p>
        </p:txBody>
      </p:sp>
      <p:pic>
        <p:nvPicPr>
          <p:cNvPr id="4" name="Picture 3">
            <a:extLst>
              <a:ext uri="{FF2B5EF4-FFF2-40B4-BE49-F238E27FC236}">
                <a16:creationId xmlns:a16="http://schemas.microsoft.com/office/drawing/2014/main" id="{84C030D4-A7B3-6E47-BC25-A66BA43276B1}"/>
              </a:ext>
            </a:extLst>
          </p:cNvPr>
          <p:cNvPicPr>
            <a:picLocks noChangeAspect="1"/>
          </p:cNvPicPr>
          <p:nvPr/>
        </p:nvPicPr>
        <p:blipFill>
          <a:blip r:embed="rId2"/>
          <a:stretch>
            <a:fillRect/>
          </a:stretch>
        </p:blipFill>
        <p:spPr>
          <a:xfrm>
            <a:off x="5942395" y="1428750"/>
            <a:ext cx="6070600" cy="1522509"/>
          </a:xfrm>
          <a:prstGeom prst="rect">
            <a:avLst/>
          </a:prstGeom>
        </p:spPr>
      </p:pic>
      <p:pic>
        <p:nvPicPr>
          <p:cNvPr id="6" name="Picture 5">
            <a:extLst>
              <a:ext uri="{FF2B5EF4-FFF2-40B4-BE49-F238E27FC236}">
                <a16:creationId xmlns:a16="http://schemas.microsoft.com/office/drawing/2014/main" id="{B9B16016-89B6-D74B-8678-4B5C71A352CD}"/>
              </a:ext>
            </a:extLst>
          </p:cNvPr>
          <p:cNvPicPr>
            <a:picLocks noChangeAspect="1"/>
          </p:cNvPicPr>
          <p:nvPr/>
        </p:nvPicPr>
        <p:blipFill>
          <a:blip r:embed="rId3"/>
          <a:stretch>
            <a:fillRect/>
          </a:stretch>
        </p:blipFill>
        <p:spPr>
          <a:xfrm>
            <a:off x="450485" y="1690688"/>
            <a:ext cx="5046433" cy="4560277"/>
          </a:xfrm>
          <a:prstGeom prst="rect">
            <a:avLst/>
          </a:prstGeom>
        </p:spPr>
      </p:pic>
    </p:spTree>
    <p:extLst>
      <p:ext uri="{BB962C8B-B14F-4D97-AF65-F5344CB8AC3E}">
        <p14:creationId xmlns:p14="http://schemas.microsoft.com/office/powerpoint/2010/main" val="1348303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F2CB7-3B02-2248-AE6B-134EBE4CEFD1}"/>
              </a:ext>
            </a:extLst>
          </p:cNvPr>
          <p:cNvSpPr>
            <a:spLocks noGrp="1"/>
          </p:cNvSpPr>
          <p:nvPr>
            <p:ph type="title"/>
          </p:nvPr>
        </p:nvSpPr>
        <p:spPr>
          <a:xfrm>
            <a:off x="369276" y="376848"/>
            <a:ext cx="10515600" cy="1325563"/>
          </a:xfrm>
        </p:spPr>
        <p:txBody>
          <a:bodyPr/>
          <a:lstStyle/>
          <a:p>
            <a:r>
              <a:rPr lang="zh-CN" altLang="en-US" dirty="0"/>
              <a:t>梯度计算公式</a:t>
            </a:r>
            <a:endParaRPr lang="en-US" dirty="0"/>
          </a:p>
        </p:txBody>
      </p:sp>
      <p:pic>
        <p:nvPicPr>
          <p:cNvPr id="4" name="Picture 3">
            <a:extLst>
              <a:ext uri="{FF2B5EF4-FFF2-40B4-BE49-F238E27FC236}">
                <a16:creationId xmlns:a16="http://schemas.microsoft.com/office/drawing/2014/main" id="{3AA1D9F3-572A-0D4D-B4CB-EF44A8472CAF}"/>
              </a:ext>
            </a:extLst>
          </p:cNvPr>
          <p:cNvPicPr>
            <a:picLocks noChangeAspect="1"/>
          </p:cNvPicPr>
          <p:nvPr/>
        </p:nvPicPr>
        <p:blipFill>
          <a:blip r:embed="rId2"/>
          <a:stretch>
            <a:fillRect/>
          </a:stretch>
        </p:blipFill>
        <p:spPr>
          <a:xfrm>
            <a:off x="2152650" y="1993900"/>
            <a:ext cx="7886700" cy="1435100"/>
          </a:xfrm>
          <a:prstGeom prst="rect">
            <a:avLst/>
          </a:prstGeom>
        </p:spPr>
      </p:pic>
      <p:pic>
        <p:nvPicPr>
          <p:cNvPr id="5" name="Picture 4">
            <a:extLst>
              <a:ext uri="{FF2B5EF4-FFF2-40B4-BE49-F238E27FC236}">
                <a16:creationId xmlns:a16="http://schemas.microsoft.com/office/drawing/2014/main" id="{3F78E529-78B4-0643-85AC-2541089E188D}"/>
              </a:ext>
            </a:extLst>
          </p:cNvPr>
          <p:cNvPicPr>
            <a:picLocks noChangeAspect="1"/>
          </p:cNvPicPr>
          <p:nvPr/>
        </p:nvPicPr>
        <p:blipFill>
          <a:blip r:embed="rId3"/>
          <a:stretch>
            <a:fillRect/>
          </a:stretch>
        </p:blipFill>
        <p:spPr>
          <a:xfrm>
            <a:off x="2063750" y="3429000"/>
            <a:ext cx="7975600" cy="1028700"/>
          </a:xfrm>
          <a:prstGeom prst="rect">
            <a:avLst/>
          </a:prstGeom>
        </p:spPr>
      </p:pic>
    </p:spTree>
    <p:extLst>
      <p:ext uri="{BB962C8B-B14F-4D97-AF65-F5344CB8AC3E}">
        <p14:creationId xmlns:p14="http://schemas.microsoft.com/office/powerpoint/2010/main" val="525430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5F9ECA-2D55-9247-8656-31E874416EB4}"/>
              </a:ext>
            </a:extLst>
          </p:cNvPr>
          <p:cNvSpPr>
            <a:spLocks noGrp="1"/>
          </p:cNvSpPr>
          <p:nvPr>
            <p:ph idx="1"/>
          </p:nvPr>
        </p:nvSpPr>
        <p:spPr>
          <a:xfrm>
            <a:off x="838200" y="1825624"/>
            <a:ext cx="10515600" cy="4809637"/>
          </a:xfrm>
        </p:spPr>
        <p:txBody>
          <a:bodyPr>
            <a:normAutofit/>
          </a:bodyPr>
          <a:lstStyle/>
          <a:p>
            <a:r>
              <a:rPr lang="zh-CN" altLang="en-US" dirty="0"/>
              <a:t>训练速度（需要对所有的类别计算期望）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这不是一个强化学习问题</a:t>
            </a:r>
            <a:endParaRPr lang="en-US" dirty="0"/>
          </a:p>
        </p:txBody>
      </p:sp>
      <p:sp>
        <p:nvSpPr>
          <p:cNvPr id="3" name="Title 2">
            <a:extLst>
              <a:ext uri="{FF2B5EF4-FFF2-40B4-BE49-F238E27FC236}">
                <a16:creationId xmlns:a16="http://schemas.microsoft.com/office/drawing/2014/main" id="{ED199F2A-940D-6F46-94ED-43E65A875CA6}"/>
              </a:ext>
            </a:extLst>
          </p:cNvPr>
          <p:cNvSpPr>
            <a:spLocks noGrp="1"/>
          </p:cNvSpPr>
          <p:nvPr>
            <p:ph type="title"/>
          </p:nvPr>
        </p:nvSpPr>
        <p:spPr/>
        <p:txBody>
          <a:bodyPr/>
          <a:lstStyle/>
          <a:p>
            <a:r>
              <a:rPr lang="zh-CN" altLang="en-US" dirty="0"/>
              <a:t>可能的疑问</a:t>
            </a:r>
            <a:endParaRPr lang="en-US" dirty="0"/>
          </a:p>
        </p:txBody>
      </p:sp>
      <p:pic>
        <p:nvPicPr>
          <p:cNvPr id="4" name="Picture 3">
            <a:extLst>
              <a:ext uri="{FF2B5EF4-FFF2-40B4-BE49-F238E27FC236}">
                <a16:creationId xmlns:a16="http://schemas.microsoft.com/office/drawing/2014/main" id="{804BF1DB-5F3D-DE4A-9012-24CD2FDEA55A}"/>
              </a:ext>
            </a:extLst>
          </p:cNvPr>
          <p:cNvPicPr>
            <a:picLocks noChangeAspect="1"/>
          </p:cNvPicPr>
          <p:nvPr/>
        </p:nvPicPr>
        <p:blipFill>
          <a:blip r:embed="rId2"/>
          <a:stretch>
            <a:fillRect/>
          </a:stretch>
        </p:blipFill>
        <p:spPr>
          <a:xfrm>
            <a:off x="2344322" y="2412583"/>
            <a:ext cx="3690646" cy="3381826"/>
          </a:xfrm>
          <a:prstGeom prst="rect">
            <a:avLst/>
          </a:prstGeom>
        </p:spPr>
      </p:pic>
      <p:sp>
        <p:nvSpPr>
          <p:cNvPr id="5" name="TextBox 4">
            <a:extLst>
              <a:ext uri="{FF2B5EF4-FFF2-40B4-BE49-F238E27FC236}">
                <a16:creationId xmlns:a16="http://schemas.microsoft.com/office/drawing/2014/main" id="{F5F936E9-276E-E946-88F2-B49FB7AA6848}"/>
              </a:ext>
            </a:extLst>
          </p:cNvPr>
          <p:cNvSpPr txBox="1"/>
          <p:nvPr/>
        </p:nvSpPr>
        <p:spPr>
          <a:xfrm>
            <a:off x="6735787" y="5079204"/>
            <a:ext cx="4918459" cy="830997"/>
          </a:xfrm>
          <a:prstGeom prst="rect">
            <a:avLst/>
          </a:prstGeom>
          <a:noFill/>
        </p:spPr>
        <p:txBody>
          <a:bodyPr wrap="square" rtlCol="0">
            <a:spAutoFit/>
          </a:bodyPr>
          <a:lstStyle/>
          <a:p>
            <a:r>
              <a:rPr lang="en-US" sz="2400" dirty="0">
                <a:latin typeface="Arial" panose="020B0604020202020204" pitchFamily="34" charset="0"/>
                <a:ea typeface="DengXian" charset="-122"/>
                <a:cs typeface="Arial" panose="020B0604020202020204" pitchFamily="34" charset="0"/>
              </a:rPr>
              <a:t>Top-3</a:t>
            </a:r>
            <a:r>
              <a:rPr lang="zh-CN" altLang="en-US" sz="2400" dirty="0">
                <a:latin typeface="DengXian" charset="-122"/>
                <a:ea typeface="DengXian" charset="-122"/>
                <a:cs typeface="DengXian" charset="-122"/>
              </a:rPr>
              <a:t>的物体类别已经可以达到接近</a:t>
            </a:r>
            <a:r>
              <a:rPr lang="en-US" sz="2400" dirty="0">
                <a:latin typeface="Arial" panose="020B0604020202020204" pitchFamily="34" charset="0"/>
                <a:ea typeface="DengXian" charset="-122"/>
                <a:cs typeface="Arial" panose="020B0604020202020204" pitchFamily="34" charset="0"/>
              </a:rPr>
              <a:t>99%</a:t>
            </a:r>
            <a:r>
              <a:rPr lang="zh-CN" altLang="en-US" sz="2400" dirty="0">
                <a:latin typeface="DengXian" charset="-122"/>
                <a:ea typeface="DengXian" charset="-122"/>
                <a:cs typeface="DengXian" charset="-122"/>
              </a:rPr>
              <a:t>的准确率。</a:t>
            </a:r>
            <a:endParaRPr lang="en-US" sz="2400" dirty="0">
              <a:latin typeface="DengXian" charset="-122"/>
              <a:ea typeface="DengXian" charset="-122"/>
              <a:cs typeface="DengXian" charset="-122"/>
            </a:endParaRPr>
          </a:p>
        </p:txBody>
      </p:sp>
      <p:sp>
        <p:nvSpPr>
          <p:cNvPr id="6" name="Rectangle 5">
            <a:extLst>
              <a:ext uri="{FF2B5EF4-FFF2-40B4-BE49-F238E27FC236}">
                <a16:creationId xmlns:a16="http://schemas.microsoft.com/office/drawing/2014/main" id="{F53DF91F-EAB1-924A-9887-895915395DBB}"/>
              </a:ext>
            </a:extLst>
          </p:cNvPr>
          <p:cNvSpPr/>
          <p:nvPr/>
        </p:nvSpPr>
        <p:spPr>
          <a:xfrm>
            <a:off x="2344322" y="3850959"/>
            <a:ext cx="3690646" cy="1967246"/>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930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6209E1-92E7-BE4B-B3B3-E88FD090869D}"/>
              </a:ext>
            </a:extLst>
          </p:cNvPr>
          <p:cNvSpPr>
            <a:spLocks noGrp="1"/>
          </p:cNvSpPr>
          <p:nvPr>
            <p:ph type="title"/>
          </p:nvPr>
        </p:nvSpPr>
        <p:spPr/>
        <p:txBody>
          <a:bodyPr/>
          <a:lstStyle/>
          <a:p>
            <a:r>
              <a:rPr lang="zh-CN" altLang="en-US" dirty="0"/>
              <a:t>实验结果</a:t>
            </a:r>
            <a:endParaRPr lang="en-US" dirty="0"/>
          </a:p>
        </p:txBody>
      </p:sp>
      <p:pic>
        <p:nvPicPr>
          <p:cNvPr id="4" name="Picture 3">
            <a:extLst>
              <a:ext uri="{FF2B5EF4-FFF2-40B4-BE49-F238E27FC236}">
                <a16:creationId xmlns:a16="http://schemas.microsoft.com/office/drawing/2014/main" id="{6347DD55-3387-CA4A-A19B-98129332BFB5}"/>
              </a:ext>
            </a:extLst>
          </p:cNvPr>
          <p:cNvPicPr>
            <a:picLocks noChangeAspect="1"/>
          </p:cNvPicPr>
          <p:nvPr/>
        </p:nvPicPr>
        <p:blipFill>
          <a:blip r:embed="rId2"/>
          <a:stretch>
            <a:fillRect/>
          </a:stretch>
        </p:blipFill>
        <p:spPr>
          <a:xfrm>
            <a:off x="260838" y="1632944"/>
            <a:ext cx="11670323" cy="4544019"/>
          </a:xfrm>
          <a:prstGeom prst="rect">
            <a:avLst/>
          </a:prstGeom>
        </p:spPr>
      </p:pic>
      <p:sp>
        <p:nvSpPr>
          <p:cNvPr id="5" name="TextBox 4">
            <a:extLst>
              <a:ext uri="{FF2B5EF4-FFF2-40B4-BE49-F238E27FC236}">
                <a16:creationId xmlns:a16="http://schemas.microsoft.com/office/drawing/2014/main" id="{A2DD8D64-13D1-E848-BDF3-3F0670EE829D}"/>
              </a:ext>
            </a:extLst>
          </p:cNvPr>
          <p:cNvSpPr txBox="1"/>
          <p:nvPr/>
        </p:nvSpPr>
        <p:spPr>
          <a:xfrm>
            <a:off x="102293" y="6374865"/>
            <a:ext cx="8980503" cy="461665"/>
          </a:xfrm>
          <a:prstGeom prst="rect">
            <a:avLst/>
          </a:prstGeom>
          <a:noFill/>
        </p:spPr>
        <p:txBody>
          <a:bodyPr wrap="square" rtlCol="0">
            <a:spAutoFit/>
          </a:bodyPr>
          <a:lstStyle/>
          <a:p>
            <a:r>
              <a:rPr lang="en-US" sz="2400" dirty="0" err="1">
                <a:latin typeface="Arial" panose="020B0604020202020204" pitchFamily="34" charset="0"/>
                <a:ea typeface="DengXian" charset="-122"/>
                <a:cs typeface="Arial" panose="020B0604020202020204" pitchFamily="34" charset="0"/>
              </a:rPr>
              <a:t>SGCls</a:t>
            </a:r>
            <a:r>
              <a:rPr lang="zh-CN" altLang="en-US" sz="2400" dirty="0">
                <a:latin typeface="DengXian" charset="-122"/>
                <a:ea typeface="DengXian" charset="-122"/>
                <a:cs typeface="DengXian" charset="-122"/>
              </a:rPr>
              <a:t>设定</a:t>
            </a:r>
            <a:r>
              <a:rPr lang="en-US" sz="2400" dirty="0">
                <a:latin typeface="DengXian" charset="-122"/>
                <a:ea typeface="DengXian" charset="-122"/>
                <a:cs typeface="DengXian" charset="-122"/>
              </a:rPr>
              <a:t>: </a:t>
            </a:r>
            <a:r>
              <a:rPr lang="zh-CN" altLang="en-US" sz="2400" dirty="0">
                <a:latin typeface="DengXian" charset="-122"/>
                <a:ea typeface="DengXian" charset="-122"/>
                <a:cs typeface="DengXian" charset="-122"/>
              </a:rPr>
              <a:t>给定物体的正确位置，预测物体和视觉关系类别</a:t>
            </a:r>
            <a:endParaRPr lang="en-US" sz="2400" dirty="0">
              <a:latin typeface="DengXian" charset="-122"/>
              <a:ea typeface="DengXian" charset="-122"/>
              <a:cs typeface="DengXian" charset="-122"/>
            </a:endParaRPr>
          </a:p>
        </p:txBody>
      </p:sp>
    </p:spTree>
    <p:extLst>
      <p:ext uri="{BB962C8B-B14F-4D97-AF65-F5344CB8AC3E}">
        <p14:creationId xmlns:p14="http://schemas.microsoft.com/office/powerpoint/2010/main" val="2973529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12D68A-A319-8148-BF9A-D777463D29F6}"/>
              </a:ext>
            </a:extLst>
          </p:cNvPr>
          <p:cNvSpPr>
            <a:spLocks noGrp="1"/>
          </p:cNvSpPr>
          <p:nvPr>
            <p:ph type="title"/>
          </p:nvPr>
        </p:nvSpPr>
        <p:spPr/>
        <p:txBody>
          <a:bodyPr/>
          <a:lstStyle/>
          <a:p>
            <a:r>
              <a:rPr lang="zh-CN" altLang="en-US" dirty="0"/>
              <a:t>可视化结果</a:t>
            </a:r>
            <a:endParaRPr lang="en-US" dirty="0"/>
          </a:p>
        </p:txBody>
      </p:sp>
      <p:pic>
        <p:nvPicPr>
          <p:cNvPr id="4" name="Picture 3">
            <a:extLst>
              <a:ext uri="{FF2B5EF4-FFF2-40B4-BE49-F238E27FC236}">
                <a16:creationId xmlns:a16="http://schemas.microsoft.com/office/drawing/2014/main" id="{CC3215E2-6F57-4B47-A1B8-1D122752CA0C}"/>
              </a:ext>
            </a:extLst>
          </p:cNvPr>
          <p:cNvPicPr>
            <a:picLocks noChangeAspect="1"/>
          </p:cNvPicPr>
          <p:nvPr/>
        </p:nvPicPr>
        <p:blipFill>
          <a:blip r:embed="rId2"/>
          <a:stretch>
            <a:fillRect/>
          </a:stretch>
        </p:blipFill>
        <p:spPr>
          <a:xfrm>
            <a:off x="0" y="2276251"/>
            <a:ext cx="12192000" cy="3092897"/>
          </a:xfrm>
          <a:prstGeom prst="rect">
            <a:avLst/>
          </a:prstGeom>
        </p:spPr>
      </p:pic>
      <p:sp>
        <p:nvSpPr>
          <p:cNvPr id="5" name="内容占位符 3">
            <a:extLst>
              <a:ext uri="{FF2B5EF4-FFF2-40B4-BE49-F238E27FC236}">
                <a16:creationId xmlns:a16="http://schemas.microsoft.com/office/drawing/2014/main" id="{A113DEF2-EBD5-8C4A-9530-D9A6451353FE}"/>
              </a:ext>
            </a:extLst>
          </p:cNvPr>
          <p:cNvSpPr txBox="1">
            <a:spLocks/>
          </p:cNvSpPr>
          <p:nvPr/>
        </p:nvSpPr>
        <p:spPr>
          <a:xfrm>
            <a:off x="-5498" y="6545127"/>
            <a:ext cx="12123058" cy="3417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solidFill>
                  <a:schemeClr val="tx1">
                    <a:lumMod val="50000"/>
                    <a:lumOff val="50000"/>
                  </a:schemeClr>
                </a:solidFill>
                <a:latin typeface="Arial" panose="020B0604020202020204" pitchFamily="34" charset="0"/>
                <a:cs typeface="Arial" panose="020B0604020202020204" pitchFamily="34" charset="0"/>
              </a:rPr>
              <a:t>Rowan Zellers et al. Neural motifs: Scene graph parsing with global context. In CVPR, 2018.</a:t>
            </a:r>
            <a:endParaRPr lang="en-US" altLang="zh-CN" sz="12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729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p:txBody>
          <a:bodyPr/>
          <a:lstStyle/>
          <a:p>
            <a:pPr>
              <a:lnSpc>
                <a:spcPct val="120000"/>
              </a:lnSpc>
            </a:pPr>
            <a:r>
              <a:rPr lang="zh-CN" altLang="en-US" dirty="0"/>
              <a:t>本章提出的算法创新性</a:t>
            </a:r>
            <a:endParaRPr lang="en-US" altLang="zh-CN" dirty="0"/>
          </a:p>
          <a:p>
            <a:pPr lvl="1">
              <a:lnSpc>
                <a:spcPct val="120000"/>
              </a:lnSpc>
            </a:pPr>
            <a:r>
              <a:rPr lang="zh-CN" altLang="en-US" dirty="0"/>
              <a:t>首次将场景图生成转换成一个多智能体协同决策问题，使得优化目标满足整体一致性要求。</a:t>
            </a:r>
            <a:endParaRPr lang="en-US" altLang="zh-CN" dirty="0"/>
          </a:p>
          <a:p>
            <a:pPr lvl="1">
              <a:lnSpc>
                <a:spcPct val="120000"/>
              </a:lnSpc>
            </a:pPr>
            <a:r>
              <a:rPr lang="zh-CN" altLang="en-US" dirty="0"/>
              <a:t>我们设计了一个全新的反事实基准模型，可以使得多智能体策略梯度算法的优化目标同时具备局部敏感性。</a:t>
            </a:r>
            <a:endParaRPr lang="en-US" altLang="zh-CN" dirty="0"/>
          </a:p>
          <a:p>
            <a:pPr>
              <a:lnSpc>
                <a:spcPct val="120000"/>
              </a:lnSpc>
            </a:pPr>
            <a:r>
              <a:rPr lang="zh-CN" altLang="en-US" dirty="0"/>
              <a:t>本章方法的技术定位和意义</a:t>
            </a:r>
            <a:endParaRPr lang="en-US" altLang="zh-CN" dirty="0"/>
          </a:p>
          <a:p>
            <a:pPr lvl="1">
              <a:lnSpc>
                <a:spcPct val="120000"/>
              </a:lnSpc>
            </a:pPr>
            <a:r>
              <a:rPr lang="zh-CN" altLang="en-US" dirty="0"/>
              <a:t>将图像等非结构化的视觉数据转化成结构化的知识表达，可以辅助后续的场景级别理解和场景级别推理等任务。</a:t>
            </a:r>
            <a:endParaRPr lang="en-US" altLang="zh-CN" dirty="0"/>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a:t>
            </a:r>
            <a:r>
              <a:rPr lang="en-US" sz="4000" dirty="0"/>
              <a:t>.2 </a:t>
            </a:r>
            <a:r>
              <a:rPr lang="zh-CN" altLang="en-US" sz="4000" dirty="0"/>
              <a:t>总结：基于反事实多智能体学习的场景图生成</a:t>
            </a:r>
            <a:endParaRPr lang="en-US" sz="4000" dirty="0"/>
          </a:p>
        </p:txBody>
      </p:sp>
    </p:spTree>
    <p:extLst>
      <p:ext uri="{BB962C8B-B14F-4D97-AF65-F5344CB8AC3E}">
        <p14:creationId xmlns:p14="http://schemas.microsoft.com/office/powerpoint/2010/main" val="3666120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692727" y="2417618"/>
            <a:ext cx="10806545" cy="2022764"/>
          </a:xfrm>
        </p:spPr>
        <p:txBody>
          <a:bodyPr>
            <a:noAutofit/>
          </a:bodyPr>
          <a:lstStyle/>
          <a:p>
            <a:pPr algn="ctr"/>
            <a:r>
              <a:rPr lang="en-US" altLang="zh-CN" dirty="0"/>
              <a:t>3</a:t>
            </a:r>
            <a:r>
              <a:rPr lang="en-US" altLang="zh-CN" dirty="0">
                <a:solidFill>
                  <a:schemeClr val="bg1"/>
                </a:solidFill>
              </a:rPr>
              <a:t>.3 </a:t>
            </a:r>
            <a:r>
              <a:rPr lang="zh-CN" altLang="en-US" dirty="0">
                <a:solidFill>
                  <a:schemeClr val="bg1"/>
                </a:solidFill>
              </a:rPr>
              <a:t>基于空间和通道注意力的图像描述生成</a:t>
            </a:r>
            <a:br>
              <a:rPr lang="en-US" altLang="zh-CN" dirty="0">
                <a:solidFill>
                  <a:schemeClr val="bg1"/>
                </a:solidFill>
              </a:rPr>
            </a:br>
            <a:br>
              <a:rPr lang="en-US" altLang="zh-CN" dirty="0">
                <a:solidFill>
                  <a:schemeClr val="bg1"/>
                </a:solidFill>
              </a:rPr>
            </a:br>
            <a:r>
              <a:rPr lang="en-US" altLang="zh-CN" sz="3200" dirty="0">
                <a:solidFill>
                  <a:schemeClr val="bg1"/>
                </a:solidFill>
              </a:rPr>
              <a:t>CVPR 2017</a:t>
            </a:r>
            <a:endParaRPr lang="zh-CN" altLang="en-US" sz="3200" dirty="0">
              <a:solidFill>
                <a:schemeClr val="bg1"/>
              </a:solidFill>
            </a:endParaRPr>
          </a:p>
        </p:txBody>
      </p:sp>
    </p:spTree>
    <p:extLst>
      <p:ext uri="{BB962C8B-B14F-4D97-AF65-F5344CB8AC3E}">
        <p14:creationId xmlns:p14="http://schemas.microsoft.com/office/powerpoint/2010/main" val="3644849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6AF88-754E-DE42-98AD-EE0B7EC85208}"/>
              </a:ext>
            </a:extLst>
          </p:cNvPr>
          <p:cNvSpPr>
            <a:spLocks noGrp="1"/>
          </p:cNvSpPr>
          <p:nvPr>
            <p:ph type="title"/>
          </p:nvPr>
        </p:nvSpPr>
        <p:spPr>
          <a:xfrm>
            <a:off x="374374" y="338621"/>
            <a:ext cx="10515600" cy="1325563"/>
          </a:xfrm>
        </p:spPr>
        <p:txBody>
          <a:bodyPr/>
          <a:lstStyle/>
          <a:p>
            <a:r>
              <a:rPr lang="zh-CN" altLang="en-US" dirty="0"/>
              <a:t>图像描述生成</a:t>
            </a:r>
            <a:endParaRPr lang="en-US" dirty="0"/>
          </a:p>
        </p:txBody>
      </p:sp>
      <p:pic>
        <p:nvPicPr>
          <p:cNvPr id="4" name="图片 11">
            <a:extLst>
              <a:ext uri="{FF2B5EF4-FFF2-40B4-BE49-F238E27FC236}">
                <a16:creationId xmlns:a16="http://schemas.microsoft.com/office/drawing/2014/main" id="{1F327761-C0A5-AC46-B0C4-CF5FC02AE295}"/>
              </a:ext>
            </a:extLst>
          </p:cNvPr>
          <p:cNvPicPr>
            <a:picLocks noChangeAspect="1"/>
          </p:cNvPicPr>
          <p:nvPr/>
        </p:nvPicPr>
        <p:blipFill>
          <a:blip r:embed="rId2"/>
          <a:stretch>
            <a:fillRect/>
          </a:stretch>
        </p:blipFill>
        <p:spPr>
          <a:xfrm>
            <a:off x="1901687" y="1750485"/>
            <a:ext cx="8388626" cy="4801765"/>
          </a:xfrm>
          <a:prstGeom prst="rect">
            <a:avLst/>
          </a:prstGeom>
        </p:spPr>
      </p:pic>
    </p:spTree>
    <p:extLst>
      <p:ext uri="{BB962C8B-B14F-4D97-AF65-F5344CB8AC3E}">
        <p14:creationId xmlns:p14="http://schemas.microsoft.com/office/powerpoint/2010/main" val="1352492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A8292-A5DC-D944-83E7-FFCF3829C5CD}"/>
              </a:ext>
            </a:extLst>
          </p:cNvPr>
          <p:cNvSpPr>
            <a:spLocks noGrp="1"/>
          </p:cNvSpPr>
          <p:nvPr>
            <p:ph type="title"/>
          </p:nvPr>
        </p:nvSpPr>
        <p:spPr>
          <a:xfrm>
            <a:off x="665924" y="365125"/>
            <a:ext cx="10515600" cy="1325563"/>
          </a:xfrm>
        </p:spPr>
        <p:txBody>
          <a:bodyPr/>
          <a:lstStyle/>
          <a:p>
            <a:r>
              <a:rPr lang="en-US" dirty="0"/>
              <a:t>CNN+RNN</a:t>
            </a:r>
          </a:p>
        </p:txBody>
      </p:sp>
      <p:sp>
        <p:nvSpPr>
          <p:cNvPr id="5" name="矩形 7">
            <a:extLst>
              <a:ext uri="{FF2B5EF4-FFF2-40B4-BE49-F238E27FC236}">
                <a16:creationId xmlns:a16="http://schemas.microsoft.com/office/drawing/2014/main" id="{74E49A31-F356-504A-A462-008F5BB8BD89}"/>
              </a:ext>
            </a:extLst>
          </p:cNvPr>
          <p:cNvSpPr/>
          <p:nvPr/>
        </p:nvSpPr>
        <p:spPr>
          <a:xfrm>
            <a:off x="0" y="6406938"/>
            <a:ext cx="7553740" cy="461665"/>
          </a:xfrm>
          <a:prstGeom prst="rect">
            <a:avLst/>
          </a:prstGeom>
        </p:spPr>
        <p:txBody>
          <a:bodyPr wrap="square">
            <a:sp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Andrej </a:t>
            </a:r>
            <a:r>
              <a:rPr lang="en-US" sz="1200" dirty="0" err="1">
                <a:solidFill>
                  <a:schemeClr val="tx1">
                    <a:lumMod val="50000"/>
                    <a:lumOff val="50000"/>
                  </a:schemeClr>
                </a:solidFill>
                <a:latin typeface="Arial" panose="020B0604020202020204" pitchFamily="34" charset="0"/>
                <a:cs typeface="Arial" panose="020B0604020202020204" pitchFamily="34" charset="0"/>
              </a:rPr>
              <a:t>Karpathy</a:t>
            </a:r>
            <a:r>
              <a:rPr lang="en-US" sz="12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Deep visual-semantic alignments for generating image descriptions. In CVPR, 2015.</a:t>
            </a:r>
          </a:p>
          <a:p>
            <a:r>
              <a:rPr lang="en-US" sz="1200" dirty="0">
                <a:solidFill>
                  <a:schemeClr val="tx1">
                    <a:lumMod val="50000"/>
                    <a:lumOff val="50000"/>
                  </a:schemeClr>
                </a:solidFill>
                <a:latin typeface="Arial" panose="020B0604020202020204" pitchFamily="34" charset="0"/>
                <a:cs typeface="Arial" panose="020B0604020202020204" pitchFamily="34" charset="0"/>
              </a:rPr>
              <a:t>Oriol </a:t>
            </a:r>
            <a:r>
              <a:rPr lang="en-US" sz="1200" dirty="0" err="1">
                <a:solidFill>
                  <a:schemeClr val="tx1">
                    <a:lumMod val="50000"/>
                    <a:lumOff val="50000"/>
                  </a:schemeClr>
                </a:solidFill>
                <a:latin typeface="Arial" panose="020B0604020202020204" pitchFamily="34" charset="0"/>
                <a:cs typeface="Arial" panose="020B0604020202020204" pitchFamily="34" charset="0"/>
              </a:rPr>
              <a:t>Vinyals</a:t>
            </a:r>
            <a:r>
              <a:rPr lang="en-US" sz="12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Show and tell: A neural image caption generator. In CVPR, 2015.</a:t>
            </a:r>
            <a:endParaRPr lang="zh-CN" altLang="en-US" sz="12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6" name="图片 3">
            <a:extLst>
              <a:ext uri="{FF2B5EF4-FFF2-40B4-BE49-F238E27FC236}">
                <a16:creationId xmlns:a16="http://schemas.microsoft.com/office/drawing/2014/main" id="{3A8F22E8-6636-7644-9DC4-706EB449C68B}"/>
              </a:ext>
            </a:extLst>
          </p:cNvPr>
          <p:cNvPicPr>
            <a:picLocks noChangeAspect="1"/>
          </p:cNvPicPr>
          <p:nvPr/>
        </p:nvPicPr>
        <p:blipFill>
          <a:blip r:embed="rId2"/>
          <a:stretch>
            <a:fillRect/>
          </a:stretch>
        </p:blipFill>
        <p:spPr>
          <a:xfrm>
            <a:off x="6096000" y="2359132"/>
            <a:ext cx="5027707" cy="3772334"/>
          </a:xfrm>
          <a:prstGeom prst="rect">
            <a:avLst/>
          </a:prstGeom>
        </p:spPr>
      </p:pic>
      <p:pic>
        <p:nvPicPr>
          <p:cNvPr id="7" name="Picture 6">
            <a:extLst>
              <a:ext uri="{FF2B5EF4-FFF2-40B4-BE49-F238E27FC236}">
                <a16:creationId xmlns:a16="http://schemas.microsoft.com/office/drawing/2014/main" id="{8FC72D39-0022-B74F-B183-54EC4A675BE1}"/>
              </a:ext>
            </a:extLst>
          </p:cNvPr>
          <p:cNvPicPr>
            <a:picLocks noChangeAspect="1"/>
          </p:cNvPicPr>
          <p:nvPr/>
        </p:nvPicPr>
        <p:blipFill>
          <a:blip r:embed="rId3"/>
          <a:stretch>
            <a:fillRect/>
          </a:stretch>
        </p:blipFill>
        <p:spPr>
          <a:xfrm>
            <a:off x="1226649" y="2967050"/>
            <a:ext cx="4040267" cy="2556497"/>
          </a:xfrm>
          <a:prstGeom prst="rect">
            <a:avLst/>
          </a:prstGeom>
        </p:spPr>
      </p:pic>
      <p:sp>
        <p:nvSpPr>
          <p:cNvPr id="2" name="TextBox 1">
            <a:extLst>
              <a:ext uri="{FF2B5EF4-FFF2-40B4-BE49-F238E27FC236}">
                <a16:creationId xmlns:a16="http://schemas.microsoft.com/office/drawing/2014/main" id="{04CB3547-68F7-B749-B149-E0501D9194B9}"/>
              </a:ext>
            </a:extLst>
          </p:cNvPr>
          <p:cNvSpPr txBox="1"/>
          <p:nvPr/>
        </p:nvSpPr>
        <p:spPr>
          <a:xfrm>
            <a:off x="1226649" y="2062020"/>
            <a:ext cx="2861953" cy="47095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rPr>
              <a:t>编码器</a:t>
            </a:r>
            <a:r>
              <a:rPr lang="en-US" altLang="zh-CN" sz="2400" dirty="0">
                <a:latin typeface="DengXian" panose="02010600030101010101" pitchFamily="2" charset="-122"/>
                <a:ea typeface="DengXian" panose="02010600030101010101" pitchFamily="2" charset="-122"/>
              </a:rPr>
              <a:t>-</a:t>
            </a:r>
            <a:r>
              <a:rPr lang="zh-CN" altLang="en-US" sz="2400" dirty="0">
                <a:latin typeface="DengXian" panose="02010600030101010101" pitchFamily="2" charset="-122"/>
                <a:ea typeface="DengXian" panose="02010600030101010101" pitchFamily="2" charset="-122"/>
              </a:rPr>
              <a:t>解码器网络</a:t>
            </a:r>
            <a:endParaRPr lang="en-US" sz="2400"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952759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pic>
        <p:nvPicPr>
          <p:cNvPr id="4" name="图片 4">
            <a:extLst>
              <a:ext uri="{FF2B5EF4-FFF2-40B4-BE49-F238E27FC236}">
                <a16:creationId xmlns:a16="http://schemas.microsoft.com/office/drawing/2014/main" id="{3051FCC5-B938-7049-BFE4-B5952C63C9AD}"/>
              </a:ext>
            </a:extLst>
          </p:cNvPr>
          <p:cNvPicPr>
            <a:picLocks noChangeAspect="1"/>
          </p:cNvPicPr>
          <p:nvPr/>
        </p:nvPicPr>
        <p:blipFill>
          <a:blip r:embed="rId2"/>
          <a:stretch>
            <a:fillRect/>
          </a:stretch>
        </p:blipFill>
        <p:spPr>
          <a:xfrm>
            <a:off x="2244953" y="2038714"/>
            <a:ext cx="2958038" cy="2923907"/>
          </a:xfrm>
          <a:prstGeom prst="rect">
            <a:avLst/>
          </a:prstGeom>
        </p:spPr>
      </p:pic>
      <p:sp>
        <p:nvSpPr>
          <p:cNvPr id="5" name="文本框 16">
            <a:extLst>
              <a:ext uri="{FF2B5EF4-FFF2-40B4-BE49-F238E27FC236}">
                <a16:creationId xmlns:a16="http://schemas.microsoft.com/office/drawing/2014/main" id="{2280E785-9D5A-734D-9455-899B00E69B74}"/>
              </a:ext>
            </a:extLst>
          </p:cNvPr>
          <p:cNvSpPr txBox="1"/>
          <p:nvPr/>
        </p:nvSpPr>
        <p:spPr>
          <a:xfrm>
            <a:off x="2866170" y="5290294"/>
            <a:ext cx="6459660" cy="461665"/>
          </a:xfrm>
          <a:prstGeom prst="rect">
            <a:avLst/>
          </a:prstGeom>
          <a:noFill/>
        </p:spPr>
        <p:txBody>
          <a:bodyPr wrap="square" rtlCol="0">
            <a:spAutoFit/>
          </a:bodyPr>
          <a:lstStyle/>
          <a:p>
            <a:r>
              <a:rPr lang="zh-CN" altLang="en-US" sz="2400" dirty="0">
                <a:solidFill>
                  <a:srgbClr val="000000"/>
                </a:solidFill>
                <a:latin typeface="DengXian" panose="02010600030101010101" pitchFamily="2" charset="-122"/>
                <a:ea typeface="DengXian" panose="02010600030101010101" pitchFamily="2" charset="-122"/>
                <a:cs typeface="Times" panose="02020603050405020304" pitchFamily="18" charset="0"/>
              </a:rPr>
              <a:t>例句：</a:t>
            </a:r>
            <a:r>
              <a:rPr lang="en-US" altLang="zh-CN" sz="2400" dirty="0">
                <a:solidFill>
                  <a:srgbClr val="000000"/>
                </a:solidFill>
                <a:latin typeface="Arial" panose="020B0604020202020204" pitchFamily="34" charset="0"/>
                <a:ea typeface="Arial" charset="0"/>
                <a:cs typeface="Arial" panose="020B0604020202020204" pitchFamily="34" charset="0"/>
              </a:rPr>
              <a:t>A woman is throwing a </a:t>
            </a:r>
            <a:r>
              <a:rPr lang="en-US" altLang="zh-CN" sz="2400" dirty="0">
                <a:solidFill>
                  <a:srgbClr val="FF0000"/>
                </a:solidFill>
                <a:latin typeface="Arial" panose="020B0604020202020204" pitchFamily="34" charset="0"/>
                <a:ea typeface="Arial" charset="0"/>
                <a:cs typeface="Arial" panose="020B0604020202020204" pitchFamily="34" charset="0"/>
              </a:rPr>
              <a:t>frisbee</a:t>
            </a:r>
            <a:r>
              <a:rPr lang="en-US" altLang="zh-CN" sz="2400" dirty="0">
                <a:solidFill>
                  <a:srgbClr val="000000"/>
                </a:solidFill>
                <a:latin typeface="Arial" panose="020B0604020202020204" pitchFamily="34" charset="0"/>
                <a:ea typeface="Arial" charset="0"/>
                <a:cs typeface="Arial" panose="020B0604020202020204" pitchFamily="34" charset="0"/>
              </a:rPr>
              <a:t> in a park</a:t>
            </a:r>
            <a:endParaRPr lang="zh-CN" altLang="en-US" sz="2400" dirty="0">
              <a:solidFill>
                <a:srgbClr val="000000"/>
              </a:solidFill>
              <a:latin typeface="Arial" panose="020B0604020202020204" pitchFamily="34" charset="0"/>
              <a:ea typeface="Arial" charset="0"/>
              <a:cs typeface="Arial" panose="020B0604020202020204" pitchFamily="34" charset="0"/>
            </a:endParaRPr>
          </a:p>
        </p:txBody>
      </p:sp>
      <p:pic>
        <p:nvPicPr>
          <p:cNvPr id="6" name="图片 6">
            <a:extLst>
              <a:ext uri="{FF2B5EF4-FFF2-40B4-BE49-F238E27FC236}">
                <a16:creationId xmlns:a16="http://schemas.microsoft.com/office/drawing/2014/main" id="{473B3CC3-CABB-AF42-931C-EED08C823C98}"/>
              </a:ext>
            </a:extLst>
          </p:cNvPr>
          <p:cNvPicPr>
            <a:picLocks noChangeAspect="1"/>
          </p:cNvPicPr>
          <p:nvPr/>
        </p:nvPicPr>
        <p:blipFill>
          <a:blip r:embed="rId3"/>
          <a:stretch>
            <a:fillRect/>
          </a:stretch>
        </p:blipFill>
        <p:spPr>
          <a:xfrm>
            <a:off x="6733607" y="2038713"/>
            <a:ext cx="3103840" cy="2923907"/>
          </a:xfrm>
          <a:prstGeom prst="rect">
            <a:avLst/>
          </a:prstGeom>
        </p:spPr>
      </p:pic>
      <p:sp>
        <p:nvSpPr>
          <p:cNvPr id="7" name="椭圆 6">
            <a:extLst>
              <a:ext uri="{FF2B5EF4-FFF2-40B4-BE49-F238E27FC236}">
                <a16:creationId xmlns:a16="http://schemas.microsoft.com/office/drawing/2014/main" id="{A89EE3D0-A72C-B641-99AD-80E9F00239D8}"/>
              </a:ext>
            </a:extLst>
          </p:cNvPr>
          <p:cNvSpPr/>
          <p:nvPr/>
        </p:nvSpPr>
        <p:spPr>
          <a:xfrm>
            <a:off x="6733607" y="2295155"/>
            <a:ext cx="779031" cy="12983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7">
            <a:extLst>
              <a:ext uri="{FF2B5EF4-FFF2-40B4-BE49-F238E27FC236}">
                <a16:creationId xmlns:a16="http://schemas.microsoft.com/office/drawing/2014/main" id="{56598B07-4771-AE47-A043-0E47215EF5B9}"/>
              </a:ext>
            </a:extLst>
          </p:cNvPr>
          <p:cNvSpPr/>
          <p:nvPr/>
        </p:nvSpPr>
        <p:spPr>
          <a:xfrm>
            <a:off x="0" y="6576926"/>
            <a:ext cx="7553740" cy="276999"/>
          </a:xfrm>
          <a:prstGeom prst="rect">
            <a:avLst/>
          </a:prstGeom>
        </p:spPr>
        <p:txBody>
          <a:bodyPr wrap="square">
            <a:sp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Kelvin Xu et al. Show, attend and tell: Neural Image Caption Generation with Visual Attention. In ICML, 2015.</a:t>
            </a:r>
          </a:p>
        </p:txBody>
      </p:sp>
    </p:spTree>
    <p:extLst>
      <p:ext uri="{BB962C8B-B14F-4D97-AF65-F5344CB8AC3E}">
        <p14:creationId xmlns:p14="http://schemas.microsoft.com/office/powerpoint/2010/main" val="1152247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9FEB4E-F95C-1A48-A61D-260E87133B6C}"/>
              </a:ext>
            </a:extLst>
          </p:cNvPr>
          <p:cNvSpPr>
            <a:spLocks noGrp="1"/>
          </p:cNvSpPr>
          <p:nvPr>
            <p:ph idx="1"/>
          </p:nvPr>
        </p:nvSpPr>
        <p:spPr>
          <a:xfrm>
            <a:off x="838200" y="1825625"/>
            <a:ext cx="11075126" cy="4351338"/>
          </a:xfrm>
        </p:spPr>
        <p:txBody>
          <a:bodyPr/>
          <a:lstStyle/>
          <a:p>
            <a:pPr>
              <a:lnSpc>
                <a:spcPct val="130000"/>
              </a:lnSpc>
            </a:pPr>
            <a:r>
              <a:rPr lang="zh-CN" altLang="en-US" sz="2400" dirty="0"/>
              <a:t>计算机视觉是机器感知外界世界的基础。</a:t>
            </a:r>
            <a:endParaRPr lang="en-US" altLang="zh-CN" sz="2400" dirty="0"/>
          </a:p>
          <a:p>
            <a:pPr lvl="1">
              <a:lnSpc>
                <a:spcPct val="130000"/>
              </a:lnSpc>
            </a:pPr>
            <a:endParaRPr lang="en-US" altLang="zh-CN" sz="2000" dirty="0"/>
          </a:p>
          <a:p>
            <a:pPr>
              <a:lnSpc>
                <a:spcPct val="130000"/>
              </a:lnSpc>
            </a:pPr>
            <a:r>
              <a:rPr lang="zh-CN" altLang="en-US" sz="2400" dirty="0"/>
              <a:t>计算机视觉技术已取得一定的发展</a:t>
            </a:r>
            <a:endParaRPr lang="en-US" altLang="zh-CN" sz="2400" dirty="0"/>
          </a:p>
          <a:p>
            <a:pPr lvl="1">
              <a:lnSpc>
                <a:spcPct val="130000"/>
              </a:lnSpc>
            </a:pPr>
            <a:r>
              <a:rPr lang="zh-CN" altLang="en-US" sz="2000" dirty="0"/>
              <a:t>在</a:t>
            </a:r>
            <a:r>
              <a:rPr lang="en-US" sz="2000" dirty="0">
                <a:latin typeface="Arial" panose="020B0604020202020204" pitchFamily="34" charset="0"/>
                <a:cs typeface="Arial" panose="020B0604020202020204" pitchFamily="34" charset="0"/>
              </a:rPr>
              <a:t>ImageNet </a:t>
            </a:r>
            <a:r>
              <a:rPr lang="zh-CN" altLang="en-US" sz="2000" dirty="0"/>
              <a:t>上，计算机视觉模型在 </a:t>
            </a:r>
            <a:r>
              <a:rPr lang="en-US" sz="2000" dirty="0">
                <a:latin typeface="Arial" panose="020B0604020202020204" pitchFamily="34" charset="0"/>
                <a:cs typeface="Arial" panose="020B0604020202020204" pitchFamily="34" charset="0"/>
              </a:rPr>
              <a:t>Top</a:t>
            </a:r>
            <a:r>
              <a:rPr lang="en-US" altLang="zh-CN" sz="2000" dirty="0">
                <a:latin typeface="Arial" panose="020B0604020202020204" pitchFamily="34" charset="0"/>
                <a:cs typeface="Arial" panose="020B0604020202020204" pitchFamily="34" charset="0"/>
              </a:rPr>
              <a:t>-5</a:t>
            </a:r>
            <a:r>
              <a:rPr lang="zh-CN" altLang="en-US" sz="2000" dirty="0"/>
              <a:t>类别的分类准确率高达 </a:t>
            </a:r>
            <a:r>
              <a:rPr lang="en-US" altLang="zh-CN" sz="2000" dirty="0">
                <a:latin typeface="Arial" panose="020B0604020202020204" pitchFamily="34" charset="0"/>
                <a:cs typeface="Arial" panose="020B0604020202020204" pitchFamily="34" charset="0"/>
              </a:rPr>
              <a:t>98.7%</a:t>
            </a:r>
            <a:r>
              <a:rPr lang="en-US" altLang="zh-CN" sz="2000" dirty="0"/>
              <a:t> </a:t>
            </a:r>
            <a:r>
              <a:rPr lang="zh-CN" altLang="en-US" sz="2000" dirty="0"/>
              <a:t>（人类为</a:t>
            </a:r>
            <a:r>
              <a:rPr lang="en-US" altLang="zh-CN" sz="2000" dirty="0">
                <a:latin typeface="Arial" panose="020B0604020202020204" pitchFamily="34" charset="0"/>
                <a:cs typeface="Arial" panose="020B0604020202020204" pitchFamily="34" charset="0"/>
              </a:rPr>
              <a:t>94.9%</a:t>
            </a:r>
            <a:r>
              <a:rPr lang="zh-CN" altLang="en-US" sz="2000" dirty="0">
                <a:latin typeface="Arial" panose="020B0604020202020204" pitchFamily="34" charset="0"/>
                <a:cs typeface="Arial" panose="020B0604020202020204" pitchFamily="34" charset="0"/>
              </a:rPr>
              <a:t>）。</a:t>
            </a:r>
            <a:endParaRPr lang="en-US" altLang="zh-CN" sz="2000" dirty="0"/>
          </a:p>
          <a:p>
            <a:pPr lvl="1">
              <a:lnSpc>
                <a:spcPct val="130000"/>
              </a:lnSpc>
            </a:pPr>
            <a:endParaRPr lang="en-US" altLang="zh-CN" sz="2000" dirty="0"/>
          </a:p>
          <a:p>
            <a:pPr>
              <a:lnSpc>
                <a:spcPct val="130000"/>
              </a:lnSpc>
            </a:pPr>
            <a:r>
              <a:rPr lang="zh-CN" altLang="en-US" sz="2400" dirty="0"/>
              <a:t>复杂场景理解任务</a:t>
            </a:r>
            <a:r>
              <a:rPr lang="en-US" altLang="zh-CN" sz="2400" dirty="0"/>
              <a:t>-</a:t>
            </a:r>
            <a:r>
              <a:rPr lang="zh-CN" altLang="en-US" sz="2400" dirty="0"/>
              <a:t>难度大</a:t>
            </a:r>
            <a:endParaRPr lang="en-US" altLang="zh-CN" sz="2000" dirty="0"/>
          </a:p>
          <a:p>
            <a:pPr lvl="1">
              <a:lnSpc>
                <a:spcPct val="130000"/>
              </a:lnSpc>
            </a:pPr>
            <a:r>
              <a:rPr lang="zh-CN" altLang="en-US" sz="2000" dirty="0"/>
              <a:t>包含大量的物体以及物体间的交互，同时物体间还存在如遮挡、尺度不同等问题 。</a:t>
            </a:r>
          </a:p>
          <a:p>
            <a:pPr lvl="1"/>
            <a:endParaRPr lang="en-US" altLang="zh-CN" dirty="0"/>
          </a:p>
          <a:p>
            <a:pPr lvl="1"/>
            <a:endParaRPr lang="en-US" dirty="0"/>
          </a:p>
        </p:txBody>
      </p:sp>
      <p:sp>
        <p:nvSpPr>
          <p:cNvPr id="3" name="Title 2">
            <a:extLst>
              <a:ext uri="{FF2B5EF4-FFF2-40B4-BE49-F238E27FC236}">
                <a16:creationId xmlns:a16="http://schemas.microsoft.com/office/drawing/2014/main" id="{817E196E-F80A-784E-BE4F-882E280C37F9}"/>
              </a:ext>
            </a:extLst>
          </p:cNvPr>
          <p:cNvSpPr>
            <a:spLocks noGrp="1"/>
          </p:cNvSpPr>
          <p:nvPr>
            <p:ph type="title"/>
          </p:nvPr>
        </p:nvSpPr>
        <p:spPr/>
        <p:txBody>
          <a:bodyPr/>
          <a:lstStyle/>
          <a:p>
            <a:r>
              <a:rPr lang="zh-CN" altLang="en-US" dirty="0"/>
              <a:t>研究背景</a:t>
            </a:r>
            <a:endParaRPr lang="en-US" dirty="0"/>
          </a:p>
        </p:txBody>
      </p:sp>
      <p:sp>
        <p:nvSpPr>
          <p:cNvPr id="4" name="Content Placeholder 2">
            <a:extLst>
              <a:ext uri="{FF2B5EF4-FFF2-40B4-BE49-F238E27FC236}">
                <a16:creationId xmlns:a16="http://schemas.microsoft.com/office/drawing/2014/main" id="{A7ED0E02-02C5-9347-B64C-F81D3F6A8FB6}"/>
              </a:ext>
            </a:extLst>
          </p:cNvPr>
          <p:cNvSpPr txBox="1">
            <a:spLocks/>
          </p:cNvSpPr>
          <p:nvPr/>
        </p:nvSpPr>
        <p:spPr>
          <a:xfrm>
            <a:off x="0" y="6598508"/>
            <a:ext cx="11353800" cy="259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err="1">
                <a:solidFill>
                  <a:schemeClr val="tx1">
                    <a:lumMod val="50000"/>
                    <a:lumOff val="50000"/>
                  </a:schemeClr>
                </a:solidFill>
                <a:latin typeface="Arial" charset="0"/>
                <a:cs typeface="Arial" charset="0"/>
              </a:rPr>
              <a:t>Qizhe</a:t>
            </a:r>
            <a:r>
              <a:rPr lang="en-US" sz="1200" dirty="0">
                <a:solidFill>
                  <a:schemeClr val="tx1">
                    <a:lumMod val="50000"/>
                    <a:lumOff val="50000"/>
                  </a:schemeClr>
                </a:solidFill>
                <a:latin typeface="Arial" charset="0"/>
                <a:cs typeface="Arial" charset="0"/>
              </a:rPr>
              <a:t> </a:t>
            </a:r>
            <a:r>
              <a:rPr lang="en-US" sz="1200" dirty="0" err="1">
                <a:solidFill>
                  <a:schemeClr val="tx1">
                    <a:lumMod val="50000"/>
                    <a:lumOff val="50000"/>
                  </a:schemeClr>
                </a:solidFill>
                <a:latin typeface="Arial" charset="0"/>
                <a:cs typeface="Arial" charset="0"/>
              </a:rPr>
              <a:t>Xie</a:t>
            </a:r>
            <a:r>
              <a:rPr lang="en-US" sz="1200" dirty="0">
                <a:solidFill>
                  <a:schemeClr val="tx1">
                    <a:lumMod val="50000"/>
                    <a:lumOff val="50000"/>
                  </a:schemeClr>
                </a:solidFill>
                <a:latin typeface="Arial" charset="0"/>
                <a:cs typeface="Arial" charset="0"/>
              </a:rPr>
              <a:t> et al. Self-training with noisy student improves </a:t>
            </a:r>
            <a:r>
              <a:rPr lang="en-US" sz="1200" dirty="0" err="1">
                <a:solidFill>
                  <a:schemeClr val="tx1">
                    <a:lumMod val="50000"/>
                    <a:lumOff val="50000"/>
                  </a:schemeClr>
                </a:solidFill>
                <a:latin typeface="Arial" charset="0"/>
                <a:cs typeface="Arial" charset="0"/>
              </a:rPr>
              <a:t>imagenet</a:t>
            </a:r>
            <a:r>
              <a:rPr lang="en-US" sz="1200" dirty="0">
                <a:solidFill>
                  <a:schemeClr val="tx1">
                    <a:lumMod val="50000"/>
                    <a:lumOff val="50000"/>
                  </a:schemeClr>
                </a:solidFill>
                <a:latin typeface="Arial" charset="0"/>
                <a:cs typeface="Arial" charset="0"/>
              </a:rPr>
              <a:t> classification. In </a:t>
            </a:r>
            <a:r>
              <a:rPr lang="en-US" sz="1200" dirty="0" err="1">
                <a:solidFill>
                  <a:schemeClr val="tx1">
                    <a:lumMod val="50000"/>
                    <a:lumOff val="50000"/>
                  </a:schemeClr>
                </a:solidFill>
                <a:latin typeface="Arial" charset="0"/>
                <a:cs typeface="Arial" charset="0"/>
              </a:rPr>
              <a:t>arXiv</a:t>
            </a:r>
            <a:r>
              <a:rPr lang="en-US" sz="1200" dirty="0">
                <a:solidFill>
                  <a:schemeClr val="tx1">
                    <a:lumMod val="50000"/>
                    <a:lumOff val="50000"/>
                  </a:schemeClr>
                </a:solidFill>
                <a:latin typeface="Arial" charset="0"/>
                <a:cs typeface="Arial" charset="0"/>
              </a:rPr>
              <a:t>, 2019. </a:t>
            </a:r>
          </a:p>
        </p:txBody>
      </p:sp>
    </p:spTree>
    <p:extLst>
      <p:ext uri="{BB962C8B-B14F-4D97-AF65-F5344CB8AC3E}">
        <p14:creationId xmlns:p14="http://schemas.microsoft.com/office/powerpoint/2010/main" val="2636382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grpSp>
        <p:nvGrpSpPr>
          <p:cNvPr id="8" name="组合 2">
            <a:extLst>
              <a:ext uri="{FF2B5EF4-FFF2-40B4-BE49-F238E27FC236}">
                <a16:creationId xmlns:a16="http://schemas.microsoft.com/office/drawing/2014/main" id="{0911A0E4-2309-3641-8BBB-C513C01DB378}"/>
              </a:ext>
            </a:extLst>
          </p:cNvPr>
          <p:cNvGrpSpPr/>
          <p:nvPr/>
        </p:nvGrpSpPr>
        <p:grpSpPr>
          <a:xfrm>
            <a:off x="8636005" y="2751354"/>
            <a:ext cx="2453420" cy="2461650"/>
            <a:chOff x="14564725" y="4387108"/>
            <a:chExt cx="2670833" cy="2693129"/>
          </a:xfrm>
        </p:grpSpPr>
        <p:sp>
          <p:nvSpPr>
            <p:cNvPr id="9" name="立方体 5">
              <a:extLst>
                <a:ext uri="{FF2B5EF4-FFF2-40B4-BE49-F238E27FC236}">
                  <a16:creationId xmlns:a16="http://schemas.microsoft.com/office/drawing/2014/main" id="{521D34C7-B41E-9E49-8FC3-A126102E720C}"/>
                </a:ext>
              </a:extLst>
            </p:cNvPr>
            <p:cNvSpPr/>
            <p:nvPr/>
          </p:nvSpPr>
          <p:spPr>
            <a:xfrm flipH="1">
              <a:off x="14564725" y="4398003"/>
              <a:ext cx="2670833" cy="2682234"/>
            </a:xfrm>
            <a:prstGeom prst="cube">
              <a:avLst>
                <a:gd name="adj" fmla="val 59896"/>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10" name="立方体 168">
              <a:extLst>
                <a:ext uri="{FF2B5EF4-FFF2-40B4-BE49-F238E27FC236}">
                  <a16:creationId xmlns:a16="http://schemas.microsoft.com/office/drawing/2014/main" id="{5A05E144-5B3C-3544-89E4-92259E221CDF}"/>
                </a:ext>
              </a:extLst>
            </p:cNvPr>
            <p:cNvSpPr/>
            <p:nvPr/>
          </p:nvSpPr>
          <p:spPr>
            <a:xfrm flipH="1">
              <a:off x="14564725" y="4387108"/>
              <a:ext cx="1845832" cy="1920747"/>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grpSp>
      <p:pic>
        <p:nvPicPr>
          <p:cNvPr id="11" name="图片 1">
            <a:extLst>
              <a:ext uri="{FF2B5EF4-FFF2-40B4-BE49-F238E27FC236}">
                <a16:creationId xmlns:a16="http://schemas.microsoft.com/office/drawing/2014/main" id="{97D76504-6408-4F44-BF33-328456270FE5}"/>
              </a:ext>
            </a:extLst>
          </p:cNvPr>
          <p:cNvPicPr>
            <a:picLocks noChangeAspect="1"/>
          </p:cNvPicPr>
          <p:nvPr/>
        </p:nvPicPr>
        <p:blipFill>
          <a:blip r:embed="rId2"/>
          <a:stretch>
            <a:fillRect/>
          </a:stretch>
        </p:blipFill>
        <p:spPr>
          <a:xfrm>
            <a:off x="1407862" y="2708953"/>
            <a:ext cx="2669644" cy="2682236"/>
          </a:xfrm>
          <a:prstGeom prst="rect">
            <a:avLst/>
          </a:prstGeom>
        </p:spPr>
      </p:pic>
      <p:grpSp>
        <p:nvGrpSpPr>
          <p:cNvPr id="12" name="组合 9">
            <a:extLst>
              <a:ext uri="{FF2B5EF4-FFF2-40B4-BE49-F238E27FC236}">
                <a16:creationId xmlns:a16="http://schemas.microsoft.com/office/drawing/2014/main" id="{263730A3-02F5-9A41-A007-6EEDBAE77E0C}"/>
              </a:ext>
            </a:extLst>
          </p:cNvPr>
          <p:cNvGrpSpPr/>
          <p:nvPr/>
        </p:nvGrpSpPr>
        <p:grpSpPr>
          <a:xfrm>
            <a:off x="5261467" y="3071696"/>
            <a:ext cx="1907039" cy="2278050"/>
            <a:chOff x="3232859" y="3500095"/>
            <a:chExt cx="1153273" cy="1044095"/>
          </a:xfrm>
        </p:grpSpPr>
        <p:sp>
          <p:nvSpPr>
            <p:cNvPr id="13" name="流程图: 手动操作 10">
              <a:extLst>
                <a:ext uri="{FF2B5EF4-FFF2-40B4-BE49-F238E27FC236}">
                  <a16:creationId xmlns:a16="http://schemas.microsoft.com/office/drawing/2014/main" id="{C3C3962D-B4E8-A145-BB61-9D421A72EB54}"/>
                </a:ext>
              </a:extLst>
            </p:cNvPr>
            <p:cNvSpPr/>
            <p:nvPr/>
          </p:nvSpPr>
          <p:spPr>
            <a:xfrm rot="16200000">
              <a:off x="3287448" y="3445506"/>
              <a:ext cx="1044095" cy="1153273"/>
            </a:xfrm>
            <a:prstGeom prst="flowChartManualOperation">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 name="文本框 11">
              <a:extLst>
                <a:ext uri="{FF2B5EF4-FFF2-40B4-BE49-F238E27FC236}">
                  <a16:creationId xmlns:a16="http://schemas.microsoft.com/office/drawing/2014/main" id="{D2FA8AB7-5B58-EF41-9FF6-39665C967B30}"/>
                </a:ext>
              </a:extLst>
            </p:cNvPr>
            <p:cNvSpPr txBox="1"/>
            <p:nvPr/>
          </p:nvSpPr>
          <p:spPr>
            <a:xfrm>
              <a:off x="3484611" y="3880886"/>
              <a:ext cx="724120" cy="282513"/>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CNN</a:t>
              </a:r>
              <a:endParaRPr lang="zh-CN" altLang="en-US" sz="3200" dirty="0">
                <a:latin typeface="Arial" panose="020B0604020202020204" pitchFamily="34" charset="0"/>
                <a:cs typeface="Arial" panose="020B0604020202020204" pitchFamily="34" charset="0"/>
              </a:endParaRPr>
            </a:p>
          </p:txBody>
        </p:sp>
      </p:grpSp>
      <p:sp>
        <p:nvSpPr>
          <p:cNvPr id="15" name="箭头: 右 12">
            <a:extLst>
              <a:ext uri="{FF2B5EF4-FFF2-40B4-BE49-F238E27FC236}">
                <a16:creationId xmlns:a16="http://schemas.microsoft.com/office/drawing/2014/main" id="{B7016A2D-AD04-574B-B6B5-45895841A44C}"/>
              </a:ext>
            </a:extLst>
          </p:cNvPr>
          <p:cNvSpPr/>
          <p:nvPr/>
        </p:nvSpPr>
        <p:spPr>
          <a:xfrm>
            <a:off x="4388586" y="3654175"/>
            <a:ext cx="634910" cy="996218"/>
          </a:xfrm>
          <a:prstGeom prst="rightArrow">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箭头: 右 12">
            <a:extLst>
              <a:ext uri="{FF2B5EF4-FFF2-40B4-BE49-F238E27FC236}">
                <a16:creationId xmlns:a16="http://schemas.microsoft.com/office/drawing/2014/main" id="{1DA8273B-28EA-F94B-AE1E-5A7253562615}"/>
              </a:ext>
            </a:extLst>
          </p:cNvPr>
          <p:cNvSpPr/>
          <p:nvPr/>
        </p:nvSpPr>
        <p:spPr>
          <a:xfrm>
            <a:off x="7584801" y="3712612"/>
            <a:ext cx="634910" cy="996218"/>
          </a:xfrm>
          <a:prstGeom prst="rightArrow">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702788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grpSp>
        <p:nvGrpSpPr>
          <p:cNvPr id="8" name="组合 2">
            <a:extLst>
              <a:ext uri="{FF2B5EF4-FFF2-40B4-BE49-F238E27FC236}">
                <a16:creationId xmlns:a16="http://schemas.microsoft.com/office/drawing/2014/main" id="{0911A0E4-2309-3641-8BBB-C513C01DB378}"/>
              </a:ext>
            </a:extLst>
          </p:cNvPr>
          <p:cNvGrpSpPr/>
          <p:nvPr/>
        </p:nvGrpSpPr>
        <p:grpSpPr>
          <a:xfrm>
            <a:off x="8636005" y="2751354"/>
            <a:ext cx="2453420" cy="2461650"/>
            <a:chOff x="14564725" y="4387108"/>
            <a:chExt cx="2670833" cy="2693129"/>
          </a:xfrm>
        </p:grpSpPr>
        <p:sp>
          <p:nvSpPr>
            <p:cNvPr id="9" name="立方体 5">
              <a:extLst>
                <a:ext uri="{FF2B5EF4-FFF2-40B4-BE49-F238E27FC236}">
                  <a16:creationId xmlns:a16="http://schemas.microsoft.com/office/drawing/2014/main" id="{521D34C7-B41E-9E49-8FC3-A126102E720C}"/>
                </a:ext>
              </a:extLst>
            </p:cNvPr>
            <p:cNvSpPr/>
            <p:nvPr/>
          </p:nvSpPr>
          <p:spPr>
            <a:xfrm flipH="1">
              <a:off x="14564725" y="4398003"/>
              <a:ext cx="2670833" cy="2682234"/>
            </a:xfrm>
            <a:prstGeom prst="cube">
              <a:avLst>
                <a:gd name="adj" fmla="val 59896"/>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10" name="立方体 168">
              <a:extLst>
                <a:ext uri="{FF2B5EF4-FFF2-40B4-BE49-F238E27FC236}">
                  <a16:creationId xmlns:a16="http://schemas.microsoft.com/office/drawing/2014/main" id="{5A05E144-5B3C-3544-89E4-92259E221CDF}"/>
                </a:ext>
              </a:extLst>
            </p:cNvPr>
            <p:cNvSpPr/>
            <p:nvPr/>
          </p:nvSpPr>
          <p:spPr>
            <a:xfrm flipH="1">
              <a:off x="14564725" y="4387108"/>
              <a:ext cx="1845832" cy="1920747"/>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grpSp>
      <p:pic>
        <p:nvPicPr>
          <p:cNvPr id="11" name="图片 1">
            <a:extLst>
              <a:ext uri="{FF2B5EF4-FFF2-40B4-BE49-F238E27FC236}">
                <a16:creationId xmlns:a16="http://schemas.microsoft.com/office/drawing/2014/main" id="{97D76504-6408-4F44-BF33-328456270FE5}"/>
              </a:ext>
            </a:extLst>
          </p:cNvPr>
          <p:cNvPicPr>
            <a:picLocks noChangeAspect="1"/>
          </p:cNvPicPr>
          <p:nvPr/>
        </p:nvPicPr>
        <p:blipFill>
          <a:blip r:embed="rId2"/>
          <a:stretch>
            <a:fillRect/>
          </a:stretch>
        </p:blipFill>
        <p:spPr>
          <a:xfrm>
            <a:off x="1407862" y="2708953"/>
            <a:ext cx="2669644" cy="2682236"/>
          </a:xfrm>
          <a:prstGeom prst="rect">
            <a:avLst/>
          </a:prstGeom>
        </p:spPr>
      </p:pic>
      <p:grpSp>
        <p:nvGrpSpPr>
          <p:cNvPr id="12" name="组合 9">
            <a:extLst>
              <a:ext uri="{FF2B5EF4-FFF2-40B4-BE49-F238E27FC236}">
                <a16:creationId xmlns:a16="http://schemas.microsoft.com/office/drawing/2014/main" id="{263730A3-02F5-9A41-A007-6EEDBAE77E0C}"/>
              </a:ext>
            </a:extLst>
          </p:cNvPr>
          <p:cNvGrpSpPr/>
          <p:nvPr/>
        </p:nvGrpSpPr>
        <p:grpSpPr>
          <a:xfrm>
            <a:off x="5261467" y="3071696"/>
            <a:ext cx="1907039" cy="2278050"/>
            <a:chOff x="3232859" y="3500095"/>
            <a:chExt cx="1153273" cy="1044095"/>
          </a:xfrm>
        </p:grpSpPr>
        <p:sp>
          <p:nvSpPr>
            <p:cNvPr id="13" name="流程图: 手动操作 10">
              <a:extLst>
                <a:ext uri="{FF2B5EF4-FFF2-40B4-BE49-F238E27FC236}">
                  <a16:creationId xmlns:a16="http://schemas.microsoft.com/office/drawing/2014/main" id="{C3C3962D-B4E8-A145-BB61-9D421A72EB54}"/>
                </a:ext>
              </a:extLst>
            </p:cNvPr>
            <p:cNvSpPr/>
            <p:nvPr/>
          </p:nvSpPr>
          <p:spPr>
            <a:xfrm rot="16200000">
              <a:off x="3287448" y="3445506"/>
              <a:ext cx="1044095" cy="1153273"/>
            </a:xfrm>
            <a:prstGeom prst="flowChartManualOperation">
              <a:avLst/>
            </a:prstGeom>
            <a:noFill/>
            <a:ln w="28575">
              <a:solidFill>
                <a:schemeClr val="dk1">
                  <a:alpha val="3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 name="文本框 11">
              <a:extLst>
                <a:ext uri="{FF2B5EF4-FFF2-40B4-BE49-F238E27FC236}">
                  <a16:creationId xmlns:a16="http://schemas.microsoft.com/office/drawing/2014/main" id="{D2FA8AB7-5B58-EF41-9FF6-39665C967B30}"/>
                </a:ext>
              </a:extLst>
            </p:cNvPr>
            <p:cNvSpPr txBox="1"/>
            <p:nvPr/>
          </p:nvSpPr>
          <p:spPr>
            <a:xfrm>
              <a:off x="3484611" y="3880886"/>
              <a:ext cx="724120" cy="268019"/>
            </a:xfrm>
            <a:prstGeom prst="rect">
              <a:avLst/>
            </a:prstGeom>
            <a:noFill/>
          </p:spPr>
          <p:txBody>
            <a:bodyPr wrap="square" rtlCol="0">
              <a:spAutoFit/>
            </a:bodyPr>
            <a:lstStyle/>
            <a:p>
              <a:r>
                <a:rPr lang="en-US" altLang="zh-CN" sz="3200" dirty="0">
                  <a:solidFill>
                    <a:schemeClr val="tx1">
                      <a:alpha val="30000"/>
                    </a:schemeClr>
                  </a:solidFill>
                  <a:latin typeface="Arial" panose="020B0604020202020204" pitchFamily="34" charset="0"/>
                  <a:cs typeface="Arial" panose="020B0604020202020204" pitchFamily="34" charset="0"/>
                </a:rPr>
                <a:t>CNN</a:t>
              </a:r>
              <a:endParaRPr lang="zh-CN" altLang="en-US" sz="3200" dirty="0">
                <a:solidFill>
                  <a:schemeClr val="tx1">
                    <a:alpha val="30000"/>
                  </a:schemeClr>
                </a:solidFill>
                <a:latin typeface="Arial" panose="020B0604020202020204" pitchFamily="34" charset="0"/>
                <a:cs typeface="Arial" panose="020B0604020202020204" pitchFamily="34" charset="0"/>
              </a:endParaRPr>
            </a:p>
          </p:txBody>
        </p:sp>
      </p:grpSp>
      <p:sp>
        <p:nvSpPr>
          <p:cNvPr id="15" name="箭头: 右 12">
            <a:extLst>
              <a:ext uri="{FF2B5EF4-FFF2-40B4-BE49-F238E27FC236}">
                <a16:creationId xmlns:a16="http://schemas.microsoft.com/office/drawing/2014/main" id="{B7016A2D-AD04-574B-B6B5-45895841A44C}"/>
              </a:ext>
            </a:extLst>
          </p:cNvPr>
          <p:cNvSpPr/>
          <p:nvPr/>
        </p:nvSpPr>
        <p:spPr>
          <a:xfrm>
            <a:off x="4388586" y="3654175"/>
            <a:ext cx="634910" cy="996218"/>
          </a:xfrm>
          <a:prstGeom prst="rightArrow">
            <a:avLst/>
          </a:prstGeom>
          <a:solidFill>
            <a:schemeClr val="bg1">
              <a:lumMod val="95000"/>
              <a:alpha val="30000"/>
            </a:schemeClr>
          </a:solidFill>
          <a:ln w="19050">
            <a:solidFill>
              <a:schemeClr val="dk1">
                <a:alpha val="3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箭头: 右 12">
            <a:extLst>
              <a:ext uri="{FF2B5EF4-FFF2-40B4-BE49-F238E27FC236}">
                <a16:creationId xmlns:a16="http://schemas.microsoft.com/office/drawing/2014/main" id="{1DA8273B-28EA-F94B-AE1E-5A7253562615}"/>
              </a:ext>
            </a:extLst>
          </p:cNvPr>
          <p:cNvSpPr/>
          <p:nvPr/>
        </p:nvSpPr>
        <p:spPr>
          <a:xfrm>
            <a:off x="7584801" y="3712612"/>
            <a:ext cx="634910" cy="996218"/>
          </a:xfrm>
          <a:prstGeom prst="rightArrow">
            <a:avLst/>
          </a:prstGeom>
          <a:solidFill>
            <a:schemeClr val="bg1">
              <a:lumMod val="95000"/>
              <a:alpha val="30000"/>
            </a:schemeClr>
          </a:solidFill>
          <a:ln w="19050">
            <a:solidFill>
              <a:schemeClr val="dk1">
                <a:alpha val="3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nvGrpSpPr>
          <p:cNvPr id="17" name="组合 24">
            <a:extLst>
              <a:ext uri="{FF2B5EF4-FFF2-40B4-BE49-F238E27FC236}">
                <a16:creationId xmlns:a16="http://schemas.microsoft.com/office/drawing/2014/main" id="{192B4261-A9E2-DE41-9E6D-2102A3374DBC}"/>
              </a:ext>
            </a:extLst>
          </p:cNvPr>
          <p:cNvGrpSpPr/>
          <p:nvPr/>
        </p:nvGrpSpPr>
        <p:grpSpPr>
          <a:xfrm>
            <a:off x="1407862" y="2708953"/>
            <a:ext cx="8700176" cy="1868410"/>
            <a:chOff x="1304899" y="2062927"/>
            <a:chExt cx="8700176" cy="1868410"/>
          </a:xfrm>
        </p:grpSpPr>
        <p:sp>
          <p:nvSpPr>
            <p:cNvPr id="18" name="矩形 14">
              <a:extLst>
                <a:ext uri="{FF2B5EF4-FFF2-40B4-BE49-F238E27FC236}">
                  <a16:creationId xmlns:a16="http://schemas.microsoft.com/office/drawing/2014/main" id="{E5F46618-D25C-BE48-87AF-290267C30C6D}"/>
                </a:ext>
              </a:extLst>
            </p:cNvPr>
            <p:cNvSpPr/>
            <p:nvPr/>
          </p:nvSpPr>
          <p:spPr>
            <a:xfrm>
              <a:off x="1304899" y="2062927"/>
              <a:ext cx="1786600" cy="1868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连接符 18">
              <a:extLst>
                <a:ext uri="{FF2B5EF4-FFF2-40B4-BE49-F238E27FC236}">
                  <a16:creationId xmlns:a16="http://schemas.microsoft.com/office/drawing/2014/main" id="{D86A2D8E-8B4C-9C40-867B-C0C6161B2E96}"/>
                </a:ext>
              </a:extLst>
            </p:cNvPr>
            <p:cNvCxnSpPr>
              <a:cxnSpLocks/>
              <a:stCxn id="10" idx="8"/>
            </p:cNvCxnSpPr>
            <p:nvPr/>
          </p:nvCxnSpPr>
          <p:spPr>
            <a:xfrm flipH="1" flipV="1">
              <a:off x="3091500" y="2062930"/>
              <a:ext cx="6913574" cy="150976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21">
              <a:extLst>
                <a:ext uri="{FF2B5EF4-FFF2-40B4-BE49-F238E27FC236}">
                  <a16:creationId xmlns:a16="http://schemas.microsoft.com/office/drawing/2014/main" id="{E0EDE2BA-C410-5245-9895-AE5E44B5B697}"/>
                </a:ext>
              </a:extLst>
            </p:cNvPr>
            <p:cNvCxnSpPr>
              <a:cxnSpLocks/>
            </p:cNvCxnSpPr>
            <p:nvPr/>
          </p:nvCxnSpPr>
          <p:spPr>
            <a:xfrm flipH="1">
              <a:off x="3091499" y="3860984"/>
              <a:ext cx="6913576" cy="7035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组合 24">
            <a:extLst>
              <a:ext uri="{FF2B5EF4-FFF2-40B4-BE49-F238E27FC236}">
                <a16:creationId xmlns:a16="http://schemas.microsoft.com/office/drawing/2014/main" id="{CC5F161A-D899-164D-8E95-A8877DE3523B}"/>
              </a:ext>
            </a:extLst>
          </p:cNvPr>
          <p:cNvGrpSpPr/>
          <p:nvPr/>
        </p:nvGrpSpPr>
        <p:grpSpPr>
          <a:xfrm>
            <a:off x="1926371" y="3522779"/>
            <a:ext cx="8700176" cy="1868410"/>
            <a:chOff x="1304899" y="2062927"/>
            <a:chExt cx="8700176" cy="1868410"/>
          </a:xfrm>
        </p:grpSpPr>
        <p:sp>
          <p:nvSpPr>
            <p:cNvPr id="30" name="矩形 14">
              <a:extLst>
                <a:ext uri="{FF2B5EF4-FFF2-40B4-BE49-F238E27FC236}">
                  <a16:creationId xmlns:a16="http://schemas.microsoft.com/office/drawing/2014/main" id="{FF62C8F8-0BC5-F74F-B66E-18EAE3668DFA}"/>
                </a:ext>
              </a:extLst>
            </p:cNvPr>
            <p:cNvSpPr/>
            <p:nvPr/>
          </p:nvSpPr>
          <p:spPr>
            <a:xfrm>
              <a:off x="1304899" y="2062927"/>
              <a:ext cx="1786600" cy="1868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18">
              <a:extLst>
                <a:ext uri="{FF2B5EF4-FFF2-40B4-BE49-F238E27FC236}">
                  <a16:creationId xmlns:a16="http://schemas.microsoft.com/office/drawing/2014/main" id="{4CA2D8D6-B9A1-2C4E-9353-AA1388CDC758}"/>
                </a:ext>
              </a:extLst>
            </p:cNvPr>
            <p:cNvCxnSpPr>
              <a:cxnSpLocks/>
            </p:cNvCxnSpPr>
            <p:nvPr/>
          </p:nvCxnSpPr>
          <p:spPr>
            <a:xfrm flipH="1" flipV="1">
              <a:off x="3091500" y="2062930"/>
              <a:ext cx="6913575" cy="1366379"/>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21">
              <a:extLst>
                <a:ext uri="{FF2B5EF4-FFF2-40B4-BE49-F238E27FC236}">
                  <a16:creationId xmlns:a16="http://schemas.microsoft.com/office/drawing/2014/main" id="{B82B56F7-B021-CF4F-9C43-9D23A50CC8C2}"/>
                </a:ext>
              </a:extLst>
            </p:cNvPr>
            <p:cNvCxnSpPr>
              <a:cxnSpLocks/>
              <a:stCxn id="9" idx="3"/>
            </p:cNvCxnSpPr>
            <p:nvPr/>
          </p:nvCxnSpPr>
          <p:spPr>
            <a:xfrm flipH="1">
              <a:off x="3091499" y="3753152"/>
              <a:ext cx="6883976" cy="17818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5" name="矩形 33">
            <a:extLst>
              <a:ext uri="{FF2B5EF4-FFF2-40B4-BE49-F238E27FC236}">
                <a16:creationId xmlns:a16="http://schemas.microsoft.com/office/drawing/2014/main" id="{7B67EFB9-808E-4247-97E5-35D236D82EF5}"/>
              </a:ext>
            </a:extLst>
          </p:cNvPr>
          <p:cNvSpPr/>
          <p:nvPr/>
        </p:nvSpPr>
        <p:spPr>
          <a:xfrm>
            <a:off x="10568363" y="4889161"/>
            <a:ext cx="251400" cy="315402"/>
          </a:xfrm>
          <a:prstGeom prst="rect">
            <a:avLst/>
          </a:prstGeom>
          <a:solidFill>
            <a:schemeClr val="bg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586789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pic>
        <p:nvPicPr>
          <p:cNvPr id="2" name="Picture 1">
            <a:extLst>
              <a:ext uri="{FF2B5EF4-FFF2-40B4-BE49-F238E27FC236}">
                <a16:creationId xmlns:a16="http://schemas.microsoft.com/office/drawing/2014/main" id="{F22790B3-65DD-9445-9F87-F3ABA1E112E4}"/>
              </a:ext>
            </a:extLst>
          </p:cNvPr>
          <p:cNvPicPr>
            <a:picLocks noChangeAspect="1"/>
          </p:cNvPicPr>
          <p:nvPr/>
        </p:nvPicPr>
        <p:blipFill>
          <a:blip r:embed="rId2"/>
          <a:stretch>
            <a:fillRect/>
          </a:stretch>
        </p:blipFill>
        <p:spPr>
          <a:xfrm>
            <a:off x="6199571" y="526712"/>
            <a:ext cx="5718123" cy="1828958"/>
          </a:xfrm>
          <a:prstGeom prst="rect">
            <a:avLst/>
          </a:prstGeom>
        </p:spPr>
      </p:pic>
      <p:grpSp>
        <p:nvGrpSpPr>
          <p:cNvPr id="28" name="组合 1">
            <a:extLst>
              <a:ext uri="{FF2B5EF4-FFF2-40B4-BE49-F238E27FC236}">
                <a16:creationId xmlns:a16="http://schemas.microsoft.com/office/drawing/2014/main" id="{E9D77B9A-92E0-1646-B7F7-8CF4ACEEFF6E}"/>
              </a:ext>
            </a:extLst>
          </p:cNvPr>
          <p:cNvGrpSpPr/>
          <p:nvPr/>
        </p:nvGrpSpPr>
        <p:grpSpPr>
          <a:xfrm>
            <a:off x="838200" y="2901570"/>
            <a:ext cx="2969579" cy="3216493"/>
            <a:chOff x="4324520" y="1659650"/>
            <a:chExt cx="2969579" cy="3216493"/>
          </a:xfrm>
        </p:grpSpPr>
        <p:sp>
          <p:nvSpPr>
            <p:cNvPr id="29" name="立方体 168">
              <a:extLst>
                <a:ext uri="{FF2B5EF4-FFF2-40B4-BE49-F238E27FC236}">
                  <a16:creationId xmlns:a16="http://schemas.microsoft.com/office/drawing/2014/main" id="{2F91D4C7-B209-3D41-9084-71FDE749C306}"/>
                </a:ext>
              </a:extLst>
            </p:cNvPr>
            <p:cNvSpPr/>
            <p:nvPr/>
          </p:nvSpPr>
          <p:spPr>
            <a:xfrm flipH="1">
              <a:off x="5438955"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0" name="立方体 168">
              <a:extLst>
                <a:ext uri="{FF2B5EF4-FFF2-40B4-BE49-F238E27FC236}">
                  <a16:creationId xmlns:a16="http://schemas.microsoft.com/office/drawing/2014/main" id="{10C3243A-37AC-994D-8D27-320EE35791E6}"/>
                </a:ext>
              </a:extLst>
            </p:cNvPr>
            <p:cNvSpPr/>
            <p:nvPr/>
          </p:nvSpPr>
          <p:spPr>
            <a:xfrm flipH="1">
              <a:off x="5063391"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1" name="立方体 168">
              <a:extLst>
                <a:ext uri="{FF2B5EF4-FFF2-40B4-BE49-F238E27FC236}">
                  <a16:creationId xmlns:a16="http://schemas.microsoft.com/office/drawing/2014/main" id="{2C44FED6-CE58-1241-A7A2-31FAB6FFB0AE}"/>
                </a:ext>
              </a:extLst>
            </p:cNvPr>
            <p:cNvSpPr/>
            <p:nvPr/>
          </p:nvSpPr>
          <p:spPr>
            <a:xfrm flipH="1">
              <a:off x="4705097"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2" name="立方体 168">
              <a:extLst>
                <a:ext uri="{FF2B5EF4-FFF2-40B4-BE49-F238E27FC236}">
                  <a16:creationId xmlns:a16="http://schemas.microsoft.com/office/drawing/2014/main" id="{FED9958D-06B0-5243-9422-35B056D7F557}"/>
                </a:ext>
              </a:extLst>
            </p:cNvPr>
            <p:cNvSpPr/>
            <p:nvPr/>
          </p:nvSpPr>
          <p:spPr>
            <a:xfrm flipH="1">
              <a:off x="4324520"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3" name="立方体 168">
              <a:extLst>
                <a:ext uri="{FF2B5EF4-FFF2-40B4-BE49-F238E27FC236}">
                  <a16:creationId xmlns:a16="http://schemas.microsoft.com/office/drawing/2014/main" id="{A3FC24AE-701C-C740-BF46-D9619924A06A}"/>
                </a:ext>
              </a:extLst>
            </p:cNvPr>
            <p:cNvSpPr/>
            <p:nvPr/>
          </p:nvSpPr>
          <p:spPr>
            <a:xfrm flipH="1">
              <a:off x="5438955" y="2540681"/>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4" name="立方体 168">
              <a:extLst>
                <a:ext uri="{FF2B5EF4-FFF2-40B4-BE49-F238E27FC236}">
                  <a16:creationId xmlns:a16="http://schemas.microsoft.com/office/drawing/2014/main" id="{36112CAC-7817-D845-B0FD-FD8C45F48D9D}"/>
                </a:ext>
              </a:extLst>
            </p:cNvPr>
            <p:cNvSpPr/>
            <p:nvPr/>
          </p:nvSpPr>
          <p:spPr>
            <a:xfrm flipH="1">
              <a:off x="5063391" y="2540681"/>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5" name="立方体 168">
              <a:extLst>
                <a:ext uri="{FF2B5EF4-FFF2-40B4-BE49-F238E27FC236}">
                  <a16:creationId xmlns:a16="http://schemas.microsoft.com/office/drawing/2014/main" id="{EE32CCA5-B0D6-A245-9B10-AC7D39FADFAA}"/>
                </a:ext>
              </a:extLst>
            </p:cNvPr>
            <p:cNvSpPr/>
            <p:nvPr/>
          </p:nvSpPr>
          <p:spPr>
            <a:xfrm flipH="1">
              <a:off x="4714961" y="2551784"/>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6" name="立方体 168">
              <a:extLst>
                <a:ext uri="{FF2B5EF4-FFF2-40B4-BE49-F238E27FC236}">
                  <a16:creationId xmlns:a16="http://schemas.microsoft.com/office/drawing/2014/main" id="{E1F548AC-1365-3A4F-8ECC-C9D5BA48E59D}"/>
                </a:ext>
              </a:extLst>
            </p:cNvPr>
            <p:cNvSpPr/>
            <p:nvPr/>
          </p:nvSpPr>
          <p:spPr>
            <a:xfrm flipH="1">
              <a:off x="4339397" y="2551784"/>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7" name="立方体 168">
              <a:extLst>
                <a:ext uri="{FF2B5EF4-FFF2-40B4-BE49-F238E27FC236}">
                  <a16:creationId xmlns:a16="http://schemas.microsoft.com/office/drawing/2014/main" id="{5916031E-F3F5-D94E-81EF-12BABEEC85B7}"/>
                </a:ext>
              </a:extLst>
            </p:cNvPr>
            <p:cNvSpPr/>
            <p:nvPr/>
          </p:nvSpPr>
          <p:spPr>
            <a:xfrm flipH="1">
              <a:off x="5445163" y="2103329"/>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8" name="立方体 168">
              <a:extLst>
                <a:ext uri="{FF2B5EF4-FFF2-40B4-BE49-F238E27FC236}">
                  <a16:creationId xmlns:a16="http://schemas.microsoft.com/office/drawing/2014/main" id="{18DCA8F3-6996-8446-A2D9-42F626460C40}"/>
                </a:ext>
              </a:extLst>
            </p:cNvPr>
            <p:cNvSpPr/>
            <p:nvPr/>
          </p:nvSpPr>
          <p:spPr>
            <a:xfrm flipH="1">
              <a:off x="5057183" y="2103329"/>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9" name="立方体 168">
              <a:extLst>
                <a:ext uri="{FF2B5EF4-FFF2-40B4-BE49-F238E27FC236}">
                  <a16:creationId xmlns:a16="http://schemas.microsoft.com/office/drawing/2014/main" id="{549EC69D-E7AE-0549-BF6D-6F3DE6F20F1E}"/>
                </a:ext>
              </a:extLst>
            </p:cNvPr>
            <p:cNvSpPr/>
            <p:nvPr/>
          </p:nvSpPr>
          <p:spPr>
            <a:xfrm flipH="1">
              <a:off x="4681619" y="2103329"/>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0" name="立方体 168">
              <a:extLst>
                <a:ext uri="{FF2B5EF4-FFF2-40B4-BE49-F238E27FC236}">
                  <a16:creationId xmlns:a16="http://schemas.microsoft.com/office/drawing/2014/main" id="{C94FF2B2-9A4E-7B4E-8028-F0B0510E93A3}"/>
                </a:ext>
              </a:extLst>
            </p:cNvPr>
            <p:cNvSpPr/>
            <p:nvPr/>
          </p:nvSpPr>
          <p:spPr>
            <a:xfrm flipH="1">
              <a:off x="4331361" y="2092226"/>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1" name="立方体 168">
              <a:extLst>
                <a:ext uri="{FF2B5EF4-FFF2-40B4-BE49-F238E27FC236}">
                  <a16:creationId xmlns:a16="http://schemas.microsoft.com/office/drawing/2014/main" id="{FAA09266-99A9-CE40-BA70-C8BA70997DE3}"/>
                </a:ext>
              </a:extLst>
            </p:cNvPr>
            <p:cNvSpPr/>
            <p:nvPr/>
          </p:nvSpPr>
          <p:spPr>
            <a:xfrm flipH="1">
              <a:off x="5448267" y="1682920"/>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2" name="立方体 168">
              <a:extLst>
                <a:ext uri="{FF2B5EF4-FFF2-40B4-BE49-F238E27FC236}">
                  <a16:creationId xmlns:a16="http://schemas.microsoft.com/office/drawing/2014/main" id="{A54802C4-6E2C-5144-91BB-C867BFC54066}"/>
                </a:ext>
              </a:extLst>
            </p:cNvPr>
            <p:cNvSpPr/>
            <p:nvPr/>
          </p:nvSpPr>
          <p:spPr>
            <a:xfrm flipH="1">
              <a:off x="5084436" y="1677512"/>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3" name="立方体 168">
              <a:extLst>
                <a:ext uri="{FF2B5EF4-FFF2-40B4-BE49-F238E27FC236}">
                  <a16:creationId xmlns:a16="http://schemas.microsoft.com/office/drawing/2014/main" id="{44019185-A98B-8847-94A1-DC28393CC7BA}"/>
                </a:ext>
              </a:extLst>
            </p:cNvPr>
            <p:cNvSpPr/>
            <p:nvPr/>
          </p:nvSpPr>
          <p:spPr>
            <a:xfrm flipH="1">
              <a:off x="4723866" y="168861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4" name="立方体 168">
              <a:extLst>
                <a:ext uri="{FF2B5EF4-FFF2-40B4-BE49-F238E27FC236}">
                  <a16:creationId xmlns:a16="http://schemas.microsoft.com/office/drawing/2014/main" id="{1EC96332-FADF-F54A-9C5A-317385A3F61F}"/>
                </a:ext>
              </a:extLst>
            </p:cNvPr>
            <p:cNvSpPr/>
            <p:nvPr/>
          </p:nvSpPr>
          <p:spPr>
            <a:xfrm flipH="1">
              <a:off x="4370909" y="1659650"/>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grpSp>
      <p:cxnSp>
        <p:nvCxnSpPr>
          <p:cNvPr id="46" name="直接箭头连接符 31">
            <a:extLst>
              <a:ext uri="{FF2B5EF4-FFF2-40B4-BE49-F238E27FC236}">
                <a16:creationId xmlns:a16="http://schemas.microsoft.com/office/drawing/2014/main" id="{BD40A7B6-8900-504B-9F0E-D9F3AEEC7BF2}"/>
              </a:ext>
            </a:extLst>
          </p:cNvPr>
          <p:cNvCxnSpPr/>
          <p:nvPr/>
        </p:nvCxnSpPr>
        <p:spPr>
          <a:xfrm flipV="1">
            <a:off x="2615237" y="3305181"/>
            <a:ext cx="2057704" cy="13742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33">
            <a:extLst>
              <a:ext uri="{FF2B5EF4-FFF2-40B4-BE49-F238E27FC236}">
                <a16:creationId xmlns:a16="http://schemas.microsoft.com/office/drawing/2014/main" id="{3724FDF4-31D3-1E43-9F6C-1AA16C6BFA2B}"/>
              </a:ext>
            </a:extLst>
          </p:cNvPr>
          <p:cNvCxnSpPr/>
          <p:nvPr/>
        </p:nvCxnSpPr>
        <p:spPr>
          <a:xfrm flipV="1">
            <a:off x="2970731" y="4285589"/>
            <a:ext cx="2224725" cy="8478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36">
                <a:extLst>
                  <a:ext uri="{FF2B5EF4-FFF2-40B4-BE49-F238E27FC236}">
                    <a16:creationId xmlns:a16="http://schemas.microsoft.com/office/drawing/2014/main" id="{ED128AF6-18B4-3D46-AB8B-75E1C07BA296}"/>
                  </a:ext>
                </a:extLst>
              </p:cNvPr>
              <p:cNvSpPr txBox="1"/>
              <p:nvPr/>
            </p:nvSpPr>
            <p:spPr>
              <a:xfrm>
                <a:off x="4699046" y="2835966"/>
                <a:ext cx="5980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𝛼</m:t>
                          </m:r>
                        </m:e>
                        <m:sub>
                          <m:r>
                            <a:rPr lang="en-US" altLang="zh-CN" sz="3200" b="0" i="1" smtClean="0">
                              <a:solidFill>
                                <a:srgbClr val="FF0000"/>
                              </a:solidFill>
                              <a:latin typeface="Cambria Math" panose="02040503050406030204" pitchFamily="18" charset="0"/>
                            </a:rPr>
                            <m:t>1</m:t>
                          </m:r>
                        </m:sub>
                      </m:sSub>
                    </m:oMath>
                  </m:oMathPara>
                </a14:m>
                <a:endParaRPr lang="en-US" altLang="zh-CN" sz="3200" b="0" dirty="0"/>
              </a:p>
            </p:txBody>
          </p:sp>
        </mc:Choice>
        <mc:Fallback xmlns="">
          <p:sp>
            <p:nvSpPr>
              <p:cNvPr id="48" name="文本框 36">
                <a:extLst>
                  <a:ext uri="{FF2B5EF4-FFF2-40B4-BE49-F238E27FC236}">
                    <a16:creationId xmlns:a16="http://schemas.microsoft.com/office/drawing/2014/main" id="{ED128AF6-18B4-3D46-AB8B-75E1C07BA296}"/>
                  </a:ext>
                </a:extLst>
              </p:cNvPr>
              <p:cNvSpPr txBox="1">
                <a:spLocks noRot="1" noChangeAspect="1" noMove="1" noResize="1" noEditPoints="1" noAdjustHandles="1" noChangeArrowheads="1" noChangeShapeType="1" noTextEdit="1"/>
              </p:cNvSpPr>
              <p:nvPr/>
            </p:nvSpPr>
            <p:spPr>
              <a:xfrm>
                <a:off x="4699046" y="2835966"/>
                <a:ext cx="598020" cy="584775"/>
              </a:xfrm>
              <a:prstGeom prst="rect">
                <a:avLst/>
              </a:prstGeom>
              <a:blipFill>
                <a:blip r:embed="rId3"/>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37">
                <a:extLst>
                  <a:ext uri="{FF2B5EF4-FFF2-40B4-BE49-F238E27FC236}">
                    <a16:creationId xmlns:a16="http://schemas.microsoft.com/office/drawing/2014/main" id="{1BA662B2-EB6B-154A-AA49-C6A81C6D9F60}"/>
                  </a:ext>
                </a:extLst>
              </p:cNvPr>
              <p:cNvSpPr txBox="1"/>
              <p:nvPr/>
            </p:nvSpPr>
            <p:spPr>
              <a:xfrm>
                <a:off x="5159391" y="3816374"/>
                <a:ext cx="5980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𝛼</m:t>
                          </m:r>
                        </m:e>
                        <m:sub>
                          <m:r>
                            <a:rPr lang="en-US" altLang="zh-CN" sz="3200" b="0" i="1" smtClean="0">
                              <a:solidFill>
                                <a:srgbClr val="FF0000"/>
                              </a:solidFill>
                              <a:latin typeface="Cambria Math" panose="02040503050406030204" pitchFamily="18" charset="0"/>
                            </a:rPr>
                            <m:t>𝑖</m:t>
                          </m:r>
                        </m:sub>
                      </m:sSub>
                    </m:oMath>
                  </m:oMathPara>
                </a14:m>
                <a:endParaRPr lang="en-US" altLang="zh-CN" sz="3200" b="0" dirty="0"/>
              </a:p>
            </p:txBody>
          </p:sp>
        </mc:Choice>
        <mc:Fallback xmlns="">
          <p:sp>
            <p:nvSpPr>
              <p:cNvPr id="49" name="文本框 37">
                <a:extLst>
                  <a:ext uri="{FF2B5EF4-FFF2-40B4-BE49-F238E27FC236}">
                    <a16:creationId xmlns:a16="http://schemas.microsoft.com/office/drawing/2014/main" id="{1BA662B2-EB6B-154A-AA49-C6A81C6D9F60}"/>
                  </a:ext>
                </a:extLst>
              </p:cNvPr>
              <p:cNvSpPr txBox="1">
                <a:spLocks noRot="1" noChangeAspect="1" noMove="1" noResize="1" noEditPoints="1" noAdjustHandles="1" noChangeArrowheads="1" noChangeShapeType="1" noTextEdit="1"/>
              </p:cNvSpPr>
              <p:nvPr/>
            </p:nvSpPr>
            <p:spPr>
              <a:xfrm>
                <a:off x="5159391" y="3816374"/>
                <a:ext cx="598020" cy="584775"/>
              </a:xfrm>
              <a:prstGeom prst="rect">
                <a:avLst/>
              </a:prstGeom>
              <a:blipFill>
                <a:blip r:embed="rId4"/>
                <a:stretch>
                  <a:fillRect b="-6383"/>
                </a:stretch>
              </a:blipFill>
            </p:spPr>
            <p:txBody>
              <a:bodyPr/>
              <a:lstStyle/>
              <a:p>
                <a:r>
                  <a:rPr lang="en-US">
                    <a:noFill/>
                  </a:rPr>
                  <a:t> </a:t>
                </a:r>
              </a:p>
            </p:txBody>
          </p:sp>
        </mc:Fallback>
      </mc:AlternateContent>
      <p:cxnSp>
        <p:nvCxnSpPr>
          <p:cNvPr id="52" name="直接箭头连接符 40">
            <a:extLst>
              <a:ext uri="{FF2B5EF4-FFF2-40B4-BE49-F238E27FC236}">
                <a16:creationId xmlns:a16="http://schemas.microsoft.com/office/drawing/2014/main" id="{D3AF2774-37A2-B546-BE15-10702B2B5F0D}"/>
              </a:ext>
            </a:extLst>
          </p:cNvPr>
          <p:cNvCxnSpPr/>
          <p:nvPr/>
        </p:nvCxnSpPr>
        <p:spPr>
          <a:xfrm flipV="1">
            <a:off x="2615237" y="3128354"/>
            <a:ext cx="915616" cy="15689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42">
                <a:extLst>
                  <a:ext uri="{FF2B5EF4-FFF2-40B4-BE49-F238E27FC236}">
                    <a16:creationId xmlns:a16="http://schemas.microsoft.com/office/drawing/2014/main" id="{0D110BD6-91E7-EA44-9A83-1BB727C3086F}"/>
                  </a:ext>
                </a:extLst>
              </p:cNvPr>
              <p:cNvSpPr txBox="1"/>
              <p:nvPr/>
            </p:nvSpPr>
            <p:spPr>
              <a:xfrm>
                <a:off x="3392194" y="2507201"/>
                <a:ext cx="5980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𝑣</m:t>
                          </m:r>
                        </m:e>
                        <m:sub>
                          <m:r>
                            <a:rPr lang="en-US" altLang="zh-CN" sz="3200" b="0" i="1" smtClean="0">
                              <a:solidFill>
                                <a:schemeClr val="tx1"/>
                              </a:solidFill>
                              <a:latin typeface="Cambria Math" panose="02040503050406030204" pitchFamily="18" charset="0"/>
                            </a:rPr>
                            <m:t>1</m:t>
                          </m:r>
                        </m:sub>
                      </m:sSub>
                    </m:oMath>
                  </m:oMathPara>
                </a14:m>
                <a:endParaRPr lang="en-US" altLang="zh-CN" sz="3200" b="0" dirty="0"/>
              </a:p>
            </p:txBody>
          </p:sp>
        </mc:Choice>
        <mc:Fallback xmlns="">
          <p:sp>
            <p:nvSpPr>
              <p:cNvPr id="53" name="文本框 42">
                <a:extLst>
                  <a:ext uri="{FF2B5EF4-FFF2-40B4-BE49-F238E27FC236}">
                    <a16:creationId xmlns:a16="http://schemas.microsoft.com/office/drawing/2014/main" id="{0D110BD6-91E7-EA44-9A83-1BB727C3086F}"/>
                  </a:ext>
                </a:extLst>
              </p:cNvPr>
              <p:cNvSpPr txBox="1">
                <a:spLocks noRot="1" noChangeAspect="1" noMove="1" noResize="1" noEditPoints="1" noAdjustHandles="1" noChangeArrowheads="1" noChangeShapeType="1" noTextEdit="1"/>
              </p:cNvSpPr>
              <p:nvPr/>
            </p:nvSpPr>
            <p:spPr>
              <a:xfrm>
                <a:off x="3392194" y="2507201"/>
                <a:ext cx="598020" cy="584775"/>
              </a:xfrm>
              <a:prstGeom prst="rect">
                <a:avLst/>
              </a:prstGeom>
              <a:blipFill>
                <a:blip r:embed="rId5"/>
                <a:stretch>
                  <a:fillRect b="-2128"/>
                </a:stretch>
              </a:blipFill>
            </p:spPr>
            <p:txBody>
              <a:bodyPr/>
              <a:lstStyle/>
              <a:p>
                <a:r>
                  <a:rPr lang="en-US">
                    <a:noFill/>
                  </a:rPr>
                  <a:t> </a:t>
                </a:r>
              </a:p>
            </p:txBody>
          </p:sp>
        </mc:Fallback>
      </mc:AlternateContent>
      <p:cxnSp>
        <p:nvCxnSpPr>
          <p:cNvPr id="54" name="直接箭头连接符 44">
            <a:extLst>
              <a:ext uri="{FF2B5EF4-FFF2-40B4-BE49-F238E27FC236}">
                <a16:creationId xmlns:a16="http://schemas.microsoft.com/office/drawing/2014/main" id="{FFBFA212-4A4B-3542-B111-6A65432DCAE2}"/>
              </a:ext>
            </a:extLst>
          </p:cNvPr>
          <p:cNvCxnSpPr/>
          <p:nvPr/>
        </p:nvCxnSpPr>
        <p:spPr>
          <a:xfrm>
            <a:off x="2960439" y="5153315"/>
            <a:ext cx="2446969" cy="4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47">
                <a:extLst>
                  <a:ext uri="{FF2B5EF4-FFF2-40B4-BE49-F238E27FC236}">
                    <a16:creationId xmlns:a16="http://schemas.microsoft.com/office/drawing/2014/main" id="{60B965E5-27FD-E84D-B259-3ECDAA936312}"/>
                  </a:ext>
                </a:extLst>
              </p:cNvPr>
              <p:cNvSpPr txBox="1"/>
              <p:nvPr/>
            </p:nvSpPr>
            <p:spPr>
              <a:xfrm>
                <a:off x="5336514" y="4838142"/>
                <a:ext cx="54665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𝑣</m:t>
                          </m:r>
                        </m:e>
                        <m:sub>
                          <m:r>
                            <a:rPr lang="en-US" altLang="zh-CN" sz="3200" b="0" i="1" smtClean="0">
                              <a:solidFill>
                                <a:schemeClr val="tx1"/>
                              </a:solidFill>
                              <a:latin typeface="Cambria Math" panose="02040503050406030204" pitchFamily="18" charset="0"/>
                            </a:rPr>
                            <m:t>𝑖</m:t>
                          </m:r>
                        </m:sub>
                      </m:sSub>
                    </m:oMath>
                  </m:oMathPara>
                </a14:m>
                <a:endParaRPr lang="en-US" altLang="zh-CN" sz="3200" b="0" dirty="0"/>
              </a:p>
            </p:txBody>
          </p:sp>
        </mc:Choice>
        <mc:Fallback xmlns="">
          <p:sp>
            <p:nvSpPr>
              <p:cNvPr id="55" name="文本框 47">
                <a:extLst>
                  <a:ext uri="{FF2B5EF4-FFF2-40B4-BE49-F238E27FC236}">
                    <a16:creationId xmlns:a16="http://schemas.microsoft.com/office/drawing/2014/main" id="{60B965E5-27FD-E84D-B259-3ECDAA936312}"/>
                  </a:ext>
                </a:extLst>
              </p:cNvPr>
              <p:cNvSpPr txBox="1">
                <a:spLocks noRot="1" noChangeAspect="1" noMove="1" noResize="1" noEditPoints="1" noAdjustHandles="1" noChangeArrowheads="1" noChangeShapeType="1" noTextEdit="1"/>
              </p:cNvSpPr>
              <p:nvPr/>
            </p:nvSpPr>
            <p:spPr>
              <a:xfrm>
                <a:off x="5336514" y="4838142"/>
                <a:ext cx="546659" cy="584775"/>
              </a:xfrm>
              <a:prstGeom prst="rect">
                <a:avLst/>
              </a:prstGeom>
              <a:blipFill>
                <a:blip r:embed="rId6"/>
                <a:stretch>
                  <a:fillRect b="-8511"/>
                </a:stretch>
              </a:blipFill>
            </p:spPr>
            <p:txBody>
              <a:bodyPr/>
              <a:lstStyle/>
              <a:p>
                <a:r>
                  <a:rPr lang="en-US">
                    <a:noFill/>
                  </a:rPr>
                  <a:t> </a:t>
                </a:r>
              </a:p>
            </p:txBody>
          </p:sp>
        </mc:Fallback>
      </mc:AlternateContent>
      <p:sp>
        <p:nvSpPr>
          <p:cNvPr id="56" name="矩形 34">
            <a:extLst>
              <a:ext uri="{FF2B5EF4-FFF2-40B4-BE49-F238E27FC236}">
                <a16:creationId xmlns:a16="http://schemas.microsoft.com/office/drawing/2014/main" id="{3D3E825D-2261-AD42-84D6-73DDB74F8931}"/>
              </a:ext>
            </a:extLst>
          </p:cNvPr>
          <p:cNvSpPr/>
          <p:nvPr/>
        </p:nvSpPr>
        <p:spPr>
          <a:xfrm>
            <a:off x="6863491" y="3186379"/>
            <a:ext cx="2107181" cy="461665"/>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Soft Attention:</a:t>
            </a:r>
            <a:endParaRPr lang="en-US" altLang="zh-CN" sz="2400" i="0" dirty="0">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7" name="文本框 35">
                <a:extLst>
                  <a:ext uri="{FF2B5EF4-FFF2-40B4-BE49-F238E27FC236}">
                    <a16:creationId xmlns:a16="http://schemas.microsoft.com/office/drawing/2014/main" id="{6792A29F-F1EB-6B49-AA66-F5D512F78F65}"/>
                  </a:ext>
                </a:extLst>
              </p:cNvPr>
              <p:cNvSpPr txBox="1"/>
              <p:nvPr/>
            </p:nvSpPr>
            <p:spPr>
              <a:xfrm>
                <a:off x="8896700" y="2901570"/>
                <a:ext cx="3237680" cy="13154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𝐿</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nary>
                    </m:oMath>
                  </m:oMathPara>
                </a14:m>
                <a:endParaRPr lang="en-US" altLang="zh-CN" sz="2400" b="0" dirty="0"/>
              </a:p>
              <a:p>
                <a:endParaRPr lang="zh-CN" altLang="en-US" dirty="0"/>
              </a:p>
            </p:txBody>
          </p:sp>
        </mc:Choice>
        <mc:Fallback xmlns="">
          <p:sp>
            <p:nvSpPr>
              <p:cNvPr id="57" name="文本框 35">
                <a:extLst>
                  <a:ext uri="{FF2B5EF4-FFF2-40B4-BE49-F238E27FC236}">
                    <a16:creationId xmlns:a16="http://schemas.microsoft.com/office/drawing/2014/main" id="{6792A29F-F1EB-6B49-AA66-F5D512F78F65}"/>
                  </a:ext>
                </a:extLst>
              </p:cNvPr>
              <p:cNvSpPr txBox="1">
                <a:spLocks noRot="1" noChangeAspect="1" noMove="1" noResize="1" noEditPoints="1" noAdjustHandles="1" noChangeArrowheads="1" noChangeShapeType="1" noTextEdit="1"/>
              </p:cNvSpPr>
              <p:nvPr/>
            </p:nvSpPr>
            <p:spPr>
              <a:xfrm>
                <a:off x="8896700" y="2901570"/>
                <a:ext cx="3237680" cy="1315488"/>
              </a:xfrm>
              <a:prstGeom prst="rect">
                <a:avLst/>
              </a:prstGeom>
              <a:blipFill>
                <a:blip r:embed="rId7"/>
                <a:stretch>
                  <a:fillRect t="-91346" b="-118269"/>
                </a:stretch>
              </a:blipFill>
            </p:spPr>
            <p:txBody>
              <a:bodyPr/>
              <a:lstStyle/>
              <a:p>
                <a:r>
                  <a:rPr lang="en-US">
                    <a:noFill/>
                  </a:rPr>
                  <a:t> </a:t>
                </a:r>
              </a:p>
            </p:txBody>
          </p:sp>
        </mc:Fallback>
      </mc:AlternateContent>
      <p:sp>
        <p:nvSpPr>
          <p:cNvPr id="58" name="矩形 41">
            <a:extLst>
              <a:ext uri="{FF2B5EF4-FFF2-40B4-BE49-F238E27FC236}">
                <a16:creationId xmlns:a16="http://schemas.microsoft.com/office/drawing/2014/main" id="{8B99A47C-8C1B-D846-9CA3-3778F9334FD3}"/>
              </a:ext>
            </a:extLst>
          </p:cNvPr>
          <p:cNvSpPr/>
          <p:nvPr/>
        </p:nvSpPr>
        <p:spPr>
          <a:xfrm>
            <a:off x="6863491" y="5126425"/>
            <a:ext cx="2318878" cy="461665"/>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Hard Attention:</a:t>
            </a:r>
            <a:endParaRPr lang="en-US" altLang="zh-CN" sz="2400" i="0" dirty="0">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9" name="文本框 42">
                <a:extLst>
                  <a:ext uri="{FF2B5EF4-FFF2-40B4-BE49-F238E27FC236}">
                    <a16:creationId xmlns:a16="http://schemas.microsoft.com/office/drawing/2014/main" id="{37E1EFB4-E9FE-6143-BFE3-498860669C9D}"/>
                  </a:ext>
                </a:extLst>
              </p:cNvPr>
              <p:cNvSpPr txBox="1"/>
              <p:nvPr/>
            </p:nvSpPr>
            <p:spPr>
              <a:xfrm>
                <a:off x="9312709" y="4607987"/>
                <a:ext cx="2746649" cy="1684820"/>
              </a:xfrm>
              <a:prstGeom prst="rect">
                <a:avLst/>
              </a:prstGeom>
              <a:noFill/>
            </p:spPr>
            <p:txBody>
              <a:bodyPr wrap="none" lIns="0" tIns="0" rIns="0" bIns="0" rtlCol="0">
                <a:spAutoFit/>
              </a:bodyPr>
              <a:lstStyle/>
              <a:p>
                <a:r>
                  <a:rPr lang="en-US" altLang="zh-CN" sz="2400" i="1" dirty="0">
                    <a:latin typeface="Cambria Math" panose="02040503050406030204" pitchFamily="18" charset="0"/>
                  </a:rPr>
                  <a:t>s </a:t>
                </a:r>
                <a:r>
                  <a:rPr lang="en-US" altLang="zh-CN" sz="2400" b="0" i="1" dirty="0">
                    <a:latin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rPr>
                      <m:t>𝑀𝑢𝑙𝑡𝑖𝑛𝑜𝑢𝑙𝑙𝑖</m:t>
                    </m:r>
                    <m:r>
                      <a:rPr lang="en-US" altLang="zh-CN" sz="2400" b="0" i="1" smtClean="0">
                        <a:latin typeface="Cambria Math" panose="02040503050406030204" pitchFamily="18" charset="0"/>
                      </a:rPr>
                      <m:t>(</m:t>
                    </m:r>
                    <m:r>
                      <m:rPr>
                        <m:sty m:val="p"/>
                      </m:rPr>
                      <a:rPr lang="en-US" altLang="zh-CN" sz="2400" b="0" i="1" smtClean="0">
                        <a:latin typeface="Cambria Math" panose="02040503050406030204" pitchFamily="18" charset="0"/>
                      </a:rPr>
                      <m:t>α</m:t>
                    </m:r>
                    <m:r>
                      <a:rPr lang="en-US" altLang="zh-CN" sz="2400" b="0" i="1" smtClean="0">
                        <a:latin typeface="Cambria Math" panose="02040503050406030204" pitchFamily="18" charset="0"/>
                      </a:rPr>
                      <m:t>)</m:t>
                    </m:r>
                  </m:oMath>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𝐿</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nary>
                    </m:oMath>
                  </m:oMathPara>
                </a14:m>
                <a:endParaRPr lang="en-US" altLang="zh-CN" sz="2400" b="0" dirty="0"/>
              </a:p>
              <a:p>
                <a:endParaRPr lang="zh-CN" altLang="en-US" dirty="0"/>
              </a:p>
            </p:txBody>
          </p:sp>
        </mc:Choice>
        <mc:Fallback xmlns="">
          <p:sp>
            <p:nvSpPr>
              <p:cNvPr id="59" name="文本框 42">
                <a:extLst>
                  <a:ext uri="{FF2B5EF4-FFF2-40B4-BE49-F238E27FC236}">
                    <a16:creationId xmlns:a16="http://schemas.microsoft.com/office/drawing/2014/main" id="{37E1EFB4-E9FE-6143-BFE3-498860669C9D}"/>
                  </a:ext>
                </a:extLst>
              </p:cNvPr>
              <p:cNvSpPr txBox="1">
                <a:spLocks noRot="1" noChangeAspect="1" noMove="1" noResize="1" noEditPoints="1" noAdjustHandles="1" noChangeArrowheads="1" noChangeShapeType="1" noTextEdit="1"/>
              </p:cNvSpPr>
              <p:nvPr/>
            </p:nvSpPr>
            <p:spPr>
              <a:xfrm>
                <a:off x="9312709" y="4607987"/>
                <a:ext cx="2746649" cy="1684820"/>
              </a:xfrm>
              <a:prstGeom prst="rect">
                <a:avLst/>
              </a:prstGeom>
              <a:blipFill>
                <a:blip r:embed="rId8"/>
                <a:stretch>
                  <a:fillRect l="-6422" t="-49624" b="-93233"/>
                </a:stretch>
              </a:blipFill>
            </p:spPr>
            <p:txBody>
              <a:bodyPr/>
              <a:lstStyle/>
              <a:p>
                <a:r>
                  <a:rPr lang="en-US">
                    <a:noFill/>
                  </a:rPr>
                  <a:t> </a:t>
                </a:r>
              </a:p>
            </p:txBody>
          </p:sp>
        </mc:Fallback>
      </mc:AlternateContent>
      <p:sp>
        <p:nvSpPr>
          <p:cNvPr id="60" name="矩形 7">
            <a:extLst>
              <a:ext uri="{FF2B5EF4-FFF2-40B4-BE49-F238E27FC236}">
                <a16:creationId xmlns:a16="http://schemas.microsoft.com/office/drawing/2014/main" id="{27A482F1-A342-5A4C-8199-1DEAD8F09F01}"/>
              </a:ext>
            </a:extLst>
          </p:cNvPr>
          <p:cNvSpPr/>
          <p:nvPr/>
        </p:nvSpPr>
        <p:spPr>
          <a:xfrm>
            <a:off x="0" y="6541301"/>
            <a:ext cx="7553740" cy="276999"/>
          </a:xfrm>
          <a:prstGeom prst="rect">
            <a:avLst/>
          </a:prstGeom>
        </p:spPr>
        <p:txBody>
          <a:bodyPr wrap="square">
            <a:sp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Kelvin Xu et al. Show, attend and tell: Neural Image Caption Generation with Visual Attention. In ICML, 2015.</a:t>
            </a:r>
          </a:p>
        </p:txBody>
      </p:sp>
    </p:spTree>
    <p:extLst>
      <p:ext uri="{BB962C8B-B14F-4D97-AF65-F5344CB8AC3E}">
        <p14:creationId xmlns:p14="http://schemas.microsoft.com/office/powerpoint/2010/main" val="2368056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033CE90-BE7E-5447-90BA-AE3DC2EE519D}"/>
              </a:ext>
            </a:extLst>
          </p:cNvPr>
          <p:cNvPicPr>
            <a:picLocks noGrp="1" noChangeAspect="1"/>
          </p:cNvPicPr>
          <p:nvPr>
            <p:ph idx="1"/>
          </p:nvPr>
        </p:nvPicPr>
        <p:blipFill>
          <a:blip r:embed="rId2"/>
          <a:stretch>
            <a:fillRect/>
          </a:stretch>
        </p:blipFill>
        <p:spPr>
          <a:xfrm>
            <a:off x="5778419" y="636905"/>
            <a:ext cx="5910662" cy="5991315"/>
          </a:xfrm>
        </p:spPr>
      </p:pic>
      <p:sp>
        <p:nvSpPr>
          <p:cNvPr id="3" name="Title 2">
            <a:extLst>
              <a:ext uri="{FF2B5EF4-FFF2-40B4-BE49-F238E27FC236}">
                <a16:creationId xmlns:a16="http://schemas.microsoft.com/office/drawing/2014/main" id="{C9113364-A4E1-2549-823C-10E2BCDF1600}"/>
              </a:ext>
            </a:extLst>
          </p:cNvPr>
          <p:cNvSpPr>
            <a:spLocks noGrp="1"/>
          </p:cNvSpPr>
          <p:nvPr>
            <p:ph type="title"/>
          </p:nvPr>
        </p:nvSpPr>
        <p:spPr/>
        <p:txBody>
          <a:bodyPr/>
          <a:lstStyle/>
          <a:p>
            <a:r>
              <a:rPr lang="zh-CN" altLang="en-US" dirty="0"/>
              <a:t>通道注意力</a:t>
            </a:r>
            <a:endParaRPr lang="en-US" dirty="0"/>
          </a:p>
        </p:txBody>
      </p:sp>
      <p:sp>
        <p:nvSpPr>
          <p:cNvPr id="7" name="矩形 40">
            <a:extLst>
              <a:ext uri="{FF2B5EF4-FFF2-40B4-BE49-F238E27FC236}">
                <a16:creationId xmlns:a16="http://schemas.microsoft.com/office/drawing/2014/main" id="{06926207-B8C2-284A-9746-040F045F4592}"/>
              </a:ext>
            </a:extLst>
          </p:cNvPr>
          <p:cNvSpPr/>
          <p:nvPr/>
        </p:nvSpPr>
        <p:spPr>
          <a:xfrm>
            <a:off x="-15240" y="6591043"/>
            <a:ext cx="7305102" cy="276999"/>
          </a:xfrm>
          <a:prstGeom prst="rect">
            <a:avLst/>
          </a:prstGeom>
        </p:spPr>
        <p:txBody>
          <a:bodyPr wrap="square">
            <a:sp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Matthew </a:t>
            </a:r>
            <a:r>
              <a:rPr lang="en-US" sz="1200" dirty="0" err="1">
                <a:solidFill>
                  <a:schemeClr val="tx1">
                    <a:lumMod val="50000"/>
                    <a:lumOff val="50000"/>
                  </a:schemeClr>
                </a:solidFill>
                <a:latin typeface="Arial" panose="020B0604020202020204" pitchFamily="34" charset="0"/>
                <a:cs typeface="Arial" panose="020B0604020202020204" pitchFamily="34" charset="0"/>
              </a:rPr>
              <a:t>Zeiler</a:t>
            </a:r>
            <a:r>
              <a:rPr lang="en-US" sz="12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Visualizing and understanding convolutional networks. In ECCV, 2014.</a:t>
            </a:r>
            <a:endParaRPr lang="zh-CN" altLang="en-US" sz="12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435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EB127-F45B-CA44-9D27-96FBD9DFCC1E}"/>
              </a:ext>
            </a:extLst>
          </p:cNvPr>
          <p:cNvSpPr>
            <a:spLocks noGrp="1"/>
          </p:cNvSpPr>
          <p:nvPr>
            <p:ph type="title"/>
          </p:nvPr>
        </p:nvSpPr>
        <p:spPr/>
        <p:txBody>
          <a:bodyPr/>
          <a:lstStyle/>
          <a:p>
            <a:r>
              <a:rPr lang="zh-CN" altLang="en-US" dirty="0"/>
              <a:t>空间和通道注意力</a:t>
            </a:r>
            <a:endParaRPr lang="en-US" dirty="0"/>
          </a:p>
        </p:txBody>
      </p:sp>
      <p:pic>
        <p:nvPicPr>
          <p:cNvPr id="4" name="Content Placeholder 4">
            <a:extLst>
              <a:ext uri="{FF2B5EF4-FFF2-40B4-BE49-F238E27FC236}">
                <a16:creationId xmlns:a16="http://schemas.microsoft.com/office/drawing/2014/main" id="{1CC65961-F26E-0A43-82F0-8AEED9BCC3FD}"/>
              </a:ext>
            </a:extLst>
          </p:cNvPr>
          <p:cNvPicPr>
            <a:picLocks noChangeAspect="1"/>
          </p:cNvPicPr>
          <p:nvPr/>
        </p:nvPicPr>
        <p:blipFill>
          <a:blip r:embed="rId2"/>
          <a:stretch>
            <a:fillRect/>
          </a:stretch>
        </p:blipFill>
        <p:spPr>
          <a:xfrm>
            <a:off x="1679678" y="1936508"/>
            <a:ext cx="8832644" cy="4351338"/>
          </a:xfrm>
          <a:prstGeom prst="rect">
            <a:avLst/>
          </a:prstGeom>
        </p:spPr>
      </p:pic>
    </p:spTree>
    <p:extLst>
      <p:ext uri="{BB962C8B-B14F-4D97-AF65-F5344CB8AC3E}">
        <p14:creationId xmlns:p14="http://schemas.microsoft.com/office/powerpoint/2010/main" val="407973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EB127-F45B-CA44-9D27-96FBD9DFCC1E}"/>
              </a:ext>
            </a:extLst>
          </p:cNvPr>
          <p:cNvSpPr>
            <a:spLocks noGrp="1"/>
          </p:cNvSpPr>
          <p:nvPr>
            <p:ph type="title"/>
          </p:nvPr>
        </p:nvSpPr>
        <p:spPr/>
        <p:txBody>
          <a:bodyPr/>
          <a:lstStyle/>
          <a:p>
            <a:r>
              <a:rPr lang="zh-CN" altLang="en-US" dirty="0"/>
              <a:t>空间和通道注意力</a:t>
            </a:r>
            <a:endParaRPr lang="en-US" dirty="0"/>
          </a:p>
        </p:txBody>
      </p:sp>
      <p:pic>
        <p:nvPicPr>
          <p:cNvPr id="4" name="Content Placeholder 4">
            <a:extLst>
              <a:ext uri="{FF2B5EF4-FFF2-40B4-BE49-F238E27FC236}">
                <a16:creationId xmlns:a16="http://schemas.microsoft.com/office/drawing/2014/main" id="{1CC65961-F26E-0A43-82F0-8AEED9BCC3FD}"/>
              </a:ext>
            </a:extLst>
          </p:cNvPr>
          <p:cNvPicPr>
            <a:picLocks noChangeAspect="1"/>
          </p:cNvPicPr>
          <p:nvPr/>
        </p:nvPicPr>
        <p:blipFill>
          <a:blip r:embed="rId2"/>
          <a:stretch>
            <a:fillRect/>
          </a:stretch>
        </p:blipFill>
        <p:spPr>
          <a:xfrm>
            <a:off x="6096000" y="540226"/>
            <a:ext cx="5863831" cy="2888774"/>
          </a:xfrm>
          <a:prstGeom prst="rect">
            <a:avLst/>
          </a:prstGeom>
        </p:spPr>
      </p:pic>
      <p:pic>
        <p:nvPicPr>
          <p:cNvPr id="2" name="Picture 1">
            <a:extLst>
              <a:ext uri="{FF2B5EF4-FFF2-40B4-BE49-F238E27FC236}">
                <a16:creationId xmlns:a16="http://schemas.microsoft.com/office/drawing/2014/main" id="{120F5D6E-942E-544C-8D86-E079FD6A5906}"/>
              </a:ext>
            </a:extLst>
          </p:cNvPr>
          <p:cNvPicPr>
            <a:picLocks noChangeAspect="1"/>
          </p:cNvPicPr>
          <p:nvPr/>
        </p:nvPicPr>
        <p:blipFill>
          <a:blip r:embed="rId3"/>
          <a:stretch>
            <a:fillRect/>
          </a:stretch>
        </p:blipFill>
        <p:spPr>
          <a:xfrm>
            <a:off x="702310" y="2115820"/>
            <a:ext cx="4543041" cy="1115060"/>
          </a:xfrm>
          <a:prstGeom prst="rect">
            <a:avLst/>
          </a:prstGeom>
        </p:spPr>
      </p:pic>
      <p:sp>
        <p:nvSpPr>
          <p:cNvPr id="5" name="TextBox 4">
            <a:extLst>
              <a:ext uri="{FF2B5EF4-FFF2-40B4-BE49-F238E27FC236}">
                <a16:creationId xmlns:a16="http://schemas.microsoft.com/office/drawing/2014/main" id="{80FF3499-6656-4043-AB94-CA6DE29FFC7D}"/>
              </a:ext>
            </a:extLst>
          </p:cNvPr>
          <p:cNvSpPr txBox="1"/>
          <p:nvPr/>
        </p:nvSpPr>
        <p:spPr>
          <a:xfrm>
            <a:off x="2471925" y="3101269"/>
            <a:ext cx="1003810" cy="400110"/>
          </a:xfrm>
          <a:prstGeom prst="rect">
            <a:avLst/>
          </a:prstGeom>
          <a:noFill/>
        </p:spPr>
        <p:txBody>
          <a:bodyPr wrap="square" rtlCol="0">
            <a:spAutoFit/>
          </a:bodyPr>
          <a:lstStyle/>
          <a:p>
            <a:r>
              <a:rPr lang="en-US" sz="2000" dirty="0" err="1">
                <a:latin typeface="Arial" panose="020B0604020202020204" pitchFamily="34" charset="0"/>
                <a:cs typeface="Arial" panose="020B0604020202020204" pitchFamily="34" charset="0"/>
              </a:rPr>
              <a:t>SENet</a:t>
            </a:r>
            <a:endParaRPr lang="en-US"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7368C7D-BD5B-9842-9EAE-777C3312FFD6}"/>
              </a:ext>
            </a:extLst>
          </p:cNvPr>
          <p:cNvPicPr>
            <a:picLocks noChangeAspect="1"/>
          </p:cNvPicPr>
          <p:nvPr/>
        </p:nvPicPr>
        <p:blipFill>
          <a:blip r:embed="rId4"/>
          <a:stretch>
            <a:fillRect/>
          </a:stretch>
        </p:blipFill>
        <p:spPr>
          <a:xfrm>
            <a:off x="838200" y="3771879"/>
            <a:ext cx="4874408" cy="1115061"/>
          </a:xfrm>
          <a:prstGeom prst="rect">
            <a:avLst/>
          </a:prstGeom>
        </p:spPr>
      </p:pic>
      <p:sp>
        <p:nvSpPr>
          <p:cNvPr id="7" name="TextBox 6">
            <a:extLst>
              <a:ext uri="{FF2B5EF4-FFF2-40B4-BE49-F238E27FC236}">
                <a16:creationId xmlns:a16="http://schemas.microsoft.com/office/drawing/2014/main" id="{B9B1C0A0-EBA5-5243-BD0E-63F7E7E74610}"/>
              </a:ext>
            </a:extLst>
          </p:cNvPr>
          <p:cNvSpPr txBox="1"/>
          <p:nvPr/>
        </p:nvSpPr>
        <p:spPr>
          <a:xfrm>
            <a:off x="2471925" y="5026241"/>
            <a:ext cx="100381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CBAM</a:t>
            </a:r>
          </a:p>
        </p:txBody>
      </p:sp>
      <p:sp>
        <p:nvSpPr>
          <p:cNvPr id="8" name="矩形 7">
            <a:extLst>
              <a:ext uri="{FF2B5EF4-FFF2-40B4-BE49-F238E27FC236}">
                <a16:creationId xmlns:a16="http://schemas.microsoft.com/office/drawing/2014/main" id="{65271AF2-AADC-9941-ACC3-8AC957BD0632}"/>
              </a:ext>
            </a:extLst>
          </p:cNvPr>
          <p:cNvSpPr/>
          <p:nvPr/>
        </p:nvSpPr>
        <p:spPr>
          <a:xfrm>
            <a:off x="0" y="6396335"/>
            <a:ext cx="5969479" cy="461665"/>
          </a:xfrm>
          <a:prstGeom prst="rect">
            <a:avLst/>
          </a:prstGeom>
        </p:spPr>
        <p:txBody>
          <a:bodyPr wrap="square">
            <a:spAutoFit/>
          </a:bodyPr>
          <a:lstStyle/>
          <a:p>
            <a:r>
              <a:rPr lang="en-US" sz="1200" dirty="0" err="1">
                <a:solidFill>
                  <a:schemeClr val="tx1">
                    <a:lumMod val="50000"/>
                    <a:lumOff val="50000"/>
                  </a:schemeClr>
                </a:solidFill>
                <a:latin typeface="Arial" panose="020B0604020202020204" pitchFamily="34" charset="0"/>
                <a:cs typeface="Arial" panose="020B0604020202020204" pitchFamily="34" charset="0"/>
              </a:rPr>
              <a:t>Jie</a:t>
            </a:r>
            <a:r>
              <a:rPr lang="en-US" sz="1200" dirty="0">
                <a:solidFill>
                  <a:schemeClr val="tx1">
                    <a:lumMod val="50000"/>
                    <a:lumOff val="50000"/>
                  </a:schemeClr>
                </a:solidFill>
                <a:latin typeface="Arial" panose="020B0604020202020204" pitchFamily="34" charset="0"/>
                <a:cs typeface="Arial" panose="020B0604020202020204" pitchFamily="34" charset="0"/>
              </a:rPr>
              <a:t> Hu et al. Squeeze-and-Excitation Networks. In CVPR, 2018.</a:t>
            </a:r>
          </a:p>
          <a:p>
            <a:r>
              <a:rPr lang="en-US" sz="1200" dirty="0" err="1">
                <a:solidFill>
                  <a:schemeClr val="tx1">
                    <a:lumMod val="50000"/>
                    <a:lumOff val="50000"/>
                  </a:schemeClr>
                </a:solidFill>
                <a:latin typeface="Arial" panose="020B0604020202020204" pitchFamily="34" charset="0"/>
                <a:cs typeface="Arial" panose="020B0604020202020204" pitchFamily="34" charset="0"/>
              </a:rPr>
              <a:t>Sanghyun</a:t>
            </a:r>
            <a:r>
              <a:rPr lang="en-US" sz="1200" dirty="0">
                <a:solidFill>
                  <a:schemeClr val="tx1">
                    <a:lumMod val="50000"/>
                    <a:lumOff val="50000"/>
                  </a:schemeClr>
                </a:solidFill>
                <a:latin typeface="Arial" panose="020B0604020202020204" pitchFamily="34" charset="0"/>
                <a:cs typeface="Arial" panose="020B0604020202020204" pitchFamily="34" charset="0"/>
              </a:rPr>
              <a:t> Woo et al. CBAM: Convolutional Block Attention Module. In ECCV, 2018.</a:t>
            </a:r>
          </a:p>
        </p:txBody>
      </p:sp>
      <p:sp>
        <p:nvSpPr>
          <p:cNvPr id="9" name="TextBox 8">
            <a:extLst>
              <a:ext uri="{FF2B5EF4-FFF2-40B4-BE49-F238E27FC236}">
                <a16:creationId xmlns:a16="http://schemas.microsoft.com/office/drawing/2014/main" id="{29722D6E-1EC1-C749-9A1B-F273E45FFF41}"/>
              </a:ext>
            </a:extLst>
          </p:cNvPr>
          <p:cNvSpPr txBox="1"/>
          <p:nvPr/>
        </p:nvSpPr>
        <p:spPr>
          <a:xfrm>
            <a:off x="6236224" y="4995463"/>
            <a:ext cx="5583382" cy="461665"/>
          </a:xfrm>
          <a:prstGeom prst="rect">
            <a:avLst/>
          </a:prstGeom>
          <a:noFill/>
        </p:spPr>
        <p:txBody>
          <a:bodyPr wrap="square" rtlCol="0">
            <a:spAutoFit/>
          </a:bodyPr>
          <a:lstStyle/>
          <a:p>
            <a:r>
              <a:rPr lang="zh-CN" altLang="en-US" sz="2400" u="sng" dirty="0">
                <a:latin typeface="Arial" panose="020B0604020202020204" pitchFamily="34" charset="0"/>
                <a:cs typeface="Arial" panose="020B0604020202020204" pitchFamily="34" charset="0"/>
              </a:rPr>
              <a:t>目前</a:t>
            </a:r>
            <a:r>
              <a:rPr lang="en-US" sz="2400" u="sng" dirty="0">
                <a:latin typeface="Arial" panose="020B0604020202020204" pitchFamily="34" charset="0"/>
                <a:cs typeface="Arial" panose="020B0604020202020204" pitchFamily="34" charset="0"/>
              </a:rPr>
              <a:t>Google Scholar</a:t>
            </a:r>
            <a:r>
              <a:rPr lang="zh-CN" altLang="en-US" sz="2400" u="sng" dirty="0">
                <a:latin typeface="Arial" panose="020B0604020202020204" pitchFamily="34" charset="0"/>
                <a:cs typeface="Arial" panose="020B0604020202020204" pitchFamily="34" charset="0"/>
              </a:rPr>
              <a:t>引用已超过</a:t>
            </a:r>
            <a:r>
              <a:rPr lang="en-US" altLang="zh-CN" sz="2400" b="1" u="sng" dirty="0">
                <a:solidFill>
                  <a:srgbClr val="FF0000"/>
                </a:solidFill>
                <a:latin typeface="Arial" panose="020B0604020202020204" pitchFamily="34" charset="0"/>
                <a:cs typeface="Arial" panose="020B0604020202020204" pitchFamily="34" charset="0"/>
              </a:rPr>
              <a:t>500</a:t>
            </a:r>
            <a:r>
              <a:rPr lang="zh-CN" altLang="en-US" sz="2400" u="sng" dirty="0">
                <a:latin typeface="Arial" panose="020B0604020202020204" pitchFamily="34" charset="0"/>
                <a:cs typeface="Arial" panose="020B0604020202020204" pitchFamily="34" charset="0"/>
              </a:rPr>
              <a:t>余次</a:t>
            </a:r>
            <a:endParaRPr lang="en-US" sz="24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3331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81CA9-4582-654C-97C0-6170E606927A}"/>
              </a:ext>
            </a:extLst>
          </p:cNvPr>
          <p:cNvSpPr>
            <a:spLocks noGrp="1"/>
          </p:cNvSpPr>
          <p:nvPr>
            <p:ph idx="1"/>
          </p:nvPr>
        </p:nvSpPr>
        <p:spPr/>
        <p:txBody>
          <a:bodyPr/>
          <a:lstStyle/>
          <a:p>
            <a:pPr>
              <a:lnSpc>
                <a:spcPct val="120000"/>
              </a:lnSpc>
            </a:pPr>
            <a:r>
              <a:rPr lang="zh-CN" altLang="en-US" dirty="0"/>
              <a:t>数据集</a:t>
            </a:r>
            <a:endParaRPr lang="en-US" altLang="zh-CN" dirty="0"/>
          </a:p>
          <a:p>
            <a:pPr lvl="1">
              <a:lnSpc>
                <a:spcPct val="120000"/>
              </a:lnSpc>
            </a:pPr>
            <a:r>
              <a:rPr lang="en-US" altLang="zh-CN" dirty="0">
                <a:latin typeface="Arial" panose="020B0604020202020204" pitchFamily="34" charset="0"/>
                <a:cs typeface="Arial" panose="020B0604020202020204" pitchFamily="34" charset="0"/>
              </a:rPr>
              <a:t>Flickr8K</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Flickr30K</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MS COCO</a:t>
            </a:r>
          </a:p>
          <a:p>
            <a:pPr>
              <a:lnSpc>
                <a:spcPct val="120000"/>
              </a:lnSpc>
            </a:pPr>
            <a:r>
              <a:rPr lang="zh-CN" altLang="en-US" dirty="0"/>
              <a:t>评价指标</a:t>
            </a:r>
            <a:endParaRPr lang="en-US" altLang="zh-CN" dirty="0"/>
          </a:p>
          <a:p>
            <a:pPr lvl="1">
              <a:lnSpc>
                <a:spcPct val="120000"/>
              </a:lnSpc>
            </a:pPr>
            <a:r>
              <a:rPr lang="en-US" dirty="0">
                <a:latin typeface="Arial" panose="020B0604020202020204" pitchFamily="34" charset="0"/>
                <a:cs typeface="Arial" panose="020B0604020202020204" pitchFamily="34" charset="0"/>
              </a:rPr>
              <a:t>BLEU</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METEOR</a:t>
            </a:r>
            <a:r>
              <a:rPr lang="zh-CN" alt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CIDEr</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ROUGE-L </a:t>
            </a:r>
          </a:p>
          <a:p>
            <a:pPr marL="457200" lvl="1" indent="0">
              <a:buNone/>
            </a:pPr>
            <a:endParaRPr lang="en-US" dirty="0"/>
          </a:p>
        </p:txBody>
      </p:sp>
      <p:sp>
        <p:nvSpPr>
          <p:cNvPr id="3" name="Title 2">
            <a:extLst>
              <a:ext uri="{FF2B5EF4-FFF2-40B4-BE49-F238E27FC236}">
                <a16:creationId xmlns:a16="http://schemas.microsoft.com/office/drawing/2014/main" id="{E1738C68-FBD4-2446-95B8-1966733D5B5F}"/>
              </a:ext>
            </a:extLst>
          </p:cNvPr>
          <p:cNvSpPr>
            <a:spLocks noGrp="1"/>
          </p:cNvSpPr>
          <p:nvPr>
            <p:ph type="title"/>
          </p:nvPr>
        </p:nvSpPr>
        <p:spPr/>
        <p:txBody>
          <a:bodyPr/>
          <a:lstStyle/>
          <a:p>
            <a:r>
              <a:rPr lang="zh-CN" altLang="en-US" dirty="0"/>
              <a:t>实验结果</a:t>
            </a:r>
            <a:endParaRPr lang="en-US" dirty="0"/>
          </a:p>
        </p:txBody>
      </p:sp>
    </p:spTree>
    <p:extLst>
      <p:ext uri="{BB962C8B-B14F-4D97-AF65-F5344CB8AC3E}">
        <p14:creationId xmlns:p14="http://schemas.microsoft.com/office/powerpoint/2010/main" val="4274556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BB5AF6-37FD-A04C-8965-7E18982A5FF9}"/>
              </a:ext>
            </a:extLst>
          </p:cNvPr>
          <p:cNvSpPr>
            <a:spLocks noGrp="1"/>
          </p:cNvSpPr>
          <p:nvPr>
            <p:ph type="title"/>
          </p:nvPr>
        </p:nvSpPr>
        <p:spPr/>
        <p:txBody>
          <a:bodyPr/>
          <a:lstStyle/>
          <a:p>
            <a:r>
              <a:rPr lang="zh-CN" altLang="en-US" dirty="0"/>
              <a:t>实验结果</a:t>
            </a:r>
            <a:endParaRPr lang="en-US" dirty="0"/>
          </a:p>
        </p:txBody>
      </p:sp>
      <p:sp>
        <p:nvSpPr>
          <p:cNvPr id="4" name="矩形 4">
            <a:extLst>
              <a:ext uri="{FF2B5EF4-FFF2-40B4-BE49-F238E27FC236}">
                <a16:creationId xmlns:a16="http://schemas.microsoft.com/office/drawing/2014/main" id="{B3908C20-C5F0-F240-A4B6-8D18421F8A7F}"/>
              </a:ext>
            </a:extLst>
          </p:cNvPr>
          <p:cNvSpPr/>
          <p:nvPr/>
        </p:nvSpPr>
        <p:spPr>
          <a:xfrm>
            <a:off x="1" y="5693726"/>
            <a:ext cx="7381702" cy="1200329"/>
          </a:xfrm>
          <a:prstGeom prst="rect">
            <a:avLst/>
          </a:prstGeom>
        </p:spPr>
        <p:txBody>
          <a:bodyPr wrap="square">
            <a:sp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Andrej </a:t>
            </a:r>
            <a:r>
              <a:rPr lang="en-US" sz="1200" dirty="0" err="1">
                <a:solidFill>
                  <a:schemeClr val="tx1">
                    <a:lumMod val="50000"/>
                    <a:lumOff val="50000"/>
                  </a:schemeClr>
                </a:solidFill>
                <a:latin typeface="Arial" panose="020B0604020202020204" pitchFamily="34" charset="0"/>
                <a:cs typeface="Arial" panose="020B0604020202020204" pitchFamily="34" charset="0"/>
              </a:rPr>
              <a:t>Karpathy</a:t>
            </a:r>
            <a:r>
              <a:rPr lang="en-US" sz="12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Deep visual-semantic alignments for generating image descriptions. In CVPR. 2015.</a:t>
            </a:r>
          </a:p>
          <a:p>
            <a:pPr lvl="0"/>
            <a:r>
              <a:rPr lang="en-US" sz="1200" dirty="0">
                <a:solidFill>
                  <a:schemeClr val="tx1">
                    <a:lumMod val="50000"/>
                    <a:lumOff val="50000"/>
                  </a:schemeClr>
                </a:solidFill>
                <a:latin typeface="Arial" panose="020B0604020202020204" pitchFamily="34" charset="0"/>
                <a:cs typeface="Arial" panose="020B0604020202020204" pitchFamily="34" charset="0"/>
              </a:rPr>
              <a:t>Oriol </a:t>
            </a:r>
            <a:r>
              <a:rPr lang="en-US" sz="1200" dirty="0" err="1">
                <a:solidFill>
                  <a:schemeClr val="tx1">
                    <a:lumMod val="50000"/>
                    <a:lumOff val="50000"/>
                  </a:schemeClr>
                </a:solidFill>
                <a:latin typeface="Arial" panose="020B0604020202020204" pitchFamily="34" charset="0"/>
                <a:cs typeface="Arial" panose="020B0604020202020204" pitchFamily="34" charset="0"/>
              </a:rPr>
              <a:t>Vinyals</a:t>
            </a:r>
            <a:r>
              <a:rPr lang="en-US" sz="12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Show and tell: A neural image caption generator. In CVPR 2015.</a:t>
            </a:r>
          </a:p>
          <a:p>
            <a:r>
              <a:rPr lang="en-US" sz="1200" dirty="0" err="1">
                <a:solidFill>
                  <a:schemeClr val="tx1">
                    <a:lumMod val="50000"/>
                    <a:lumOff val="50000"/>
                  </a:schemeClr>
                </a:solidFill>
                <a:latin typeface="Arial" panose="020B0604020202020204" pitchFamily="34" charset="0"/>
                <a:cs typeface="Arial" panose="020B0604020202020204" pitchFamily="34" charset="0"/>
              </a:rPr>
              <a:t>Junhua</a:t>
            </a:r>
            <a:r>
              <a:rPr lang="en-US" sz="1200" dirty="0">
                <a:solidFill>
                  <a:schemeClr val="tx1">
                    <a:lumMod val="50000"/>
                    <a:lumOff val="50000"/>
                  </a:schemeClr>
                </a:solidFill>
                <a:latin typeface="Arial" panose="020B0604020202020204" pitchFamily="34" charset="0"/>
                <a:cs typeface="Arial" panose="020B0604020202020204" pitchFamily="34" charset="0"/>
              </a:rPr>
              <a:t> Mao el al.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Deep captioning with multimodal recurrent neural networks. In ICLR 2015.</a:t>
            </a:r>
          </a:p>
          <a:p>
            <a:pPr lvl="0"/>
            <a:r>
              <a:rPr lang="en-US" sz="1200" dirty="0">
                <a:solidFill>
                  <a:schemeClr val="tx1">
                    <a:lumMod val="50000"/>
                    <a:lumOff val="50000"/>
                  </a:schemeClr>
                </a:solidFill>
                <a:latin typeface="Arial" panose="020B0604020202020204" pitchFamily="34" charset="0"/>
                <a:cs typeface="Arial" panose="020B0604020202020204" pitchFamily="34" charset="0"/>
              </a:rPr>
              <a:t>Kelvin Xu et al.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Show, attend and tell: Neural image caption generation with visual attention. In ICML 2015.</a:t>
            </a:r>
          </a:p>
          <a:p>
            <a:r>
              <a:rPr lang="en-US" sz="1200" dirty="0">
                <a:solidFill>
                  <a:schemeClr val="tx1">
                    <a:lumMod val="50000"/>
                    <a:lumOff val="50000"/>
                  </a:schemeClr>
                </a:solidFill>
                <a:latin typeface="Arial" panose="020B0604020202020204" pitchFamily="34" charset="0"/>
                <a:cs typeface="Arial" panose="020B0604020202020204" pitchFamily="34" charset="0"/>
              </a:rPr>
              <a:t>JIA XU et al.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Guiding the long-short term memory model for image caption generation. In ICCV 2015.</a:t>
            </a:r>
          </a:p>
          <a:p>
            <a:r>
              <a:rPr lang="en-US" sz="1200" dirty="0" err="1">
                <a:solidFill>
                  <a:schemeClr val="tx1">
                    <a:lumMod val="50000"/>
                    <a:lumOff val="50000"/>
                  </a:schemeClr>
                </a:solidFill>
                <a:latin typeface="Arial" panose="020B0604020202020204" pitchFamily="34" charset="0"/>
                <a:cs typeface="Arial" panose="020B0604020202020204" pitchFamily="34" charset="0"/>
              </a:rPr>
              <a:t>Quanzeng</a:t>
            </a:r>
            <a:r>
              <a:rPr lang="en-US" sz="1200" dirty="0">
                <a:solidFill>
                  <a:schemeClr val="tx1">
                    <a:lumMod val="50000"/>
                    <a:lumOff val="50000"/>
                  </a:schemeClr>
                </a:solidFill>
                <a:latin typeface="Arial" panose="020B0604020202020204" pitchFamily="34" charset="0"/>
                <a:cs typeface="Arial" panose="020B0604020202020204" pitchFamily="34" charset="0"/>
              </a:rPr>
              <a:t> You et al. </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Image captioning with semantic attention. In CVPR 2016.</a:t>
            </a:r>
            <a:endParaRPr lang="zh-CN" altLang="en-US" sz="12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图片 5">
            <a:extLst>
              <a:ext uri="{FF2B5EF4-FFF2-40B4-BE49-F238E27FC236}">
                <a16:creationId xmlns:a16="http://schemas.microsoft.com/office/drawing/2014/main" id="{96003548-FE30-4748-87E2-460CF8BCE1D7}"/>
              </a:ext>
            </a:extLst>
          </p:cNvPr>
          <p:cNvPicPr>
            <a:picLocks noChangeAspect="1"/>
          </p:cNvPicPr>
          <p:nvPr/>
        </p:nvPicPr>
        <p:blipFill>
          <a:blip r:embed="rId2"/>
          <a:stretch>
            <a:fillRect/>
          </a:stretch>
        </p:blipFill>
        <p:spPr>
          <a:xfrm>
            <a:off x="750059" y="1900005"/>
            <a:ext cx="10959953" cy="3376579"/>
          </a:xfrm>
          <a:prstGeom prst="rect">
            <a:avLst/>
          </a:prstGeom>
        </p:spPr>
      </p:pic>
    </p:spTree>
    <p:extLst>
      <p:ext uri="{BB962C8B-B14F-4D97-AF65-F5344CB8AC3E}">
        <p14:creationId xmlns:p14="http://schemas.microsoft.com/office/powerpoint/2010/main" val="2688229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2B08E-BCBB-9941-9F30-EE64AB9C0CF2}"/>
              </a:ext>
            </a:extLst>
          </p:cNvPr>
          <p:cNvSpPr>
            <a:spLocks noGrp="1"/>
          </p:cNvSpPr>
          <p:nvPr>
            <p:ph type="title"/>
          </p:nvPr>
        </p:nvSpPr>
        <p:spPr/>
        <p:txBody>
          <a:bodyPr/>
          <a:lstStyle/>
          <a:p>
            <a:r>
              <a:rPr lang="zh-CN" altLang="en-US" dirty="0"/>
              <a:t>可视化结果</a:t>
            </a:r>
            <a:endParaRPr lang="en-US" dirty="0"/>
          </a:p>
        </p:txBody>
      </p:sp>
      <p:pic>
        <p:nvPicPr>
          <p:cNvPr id="4" name="图片 3">
            <a:extLst>
              <a:ext uri="{FF2B5EF4-FFF2-40B4-BE49-F238E27FC236}">
                <a16:creationId xmlns:a16="http://schemas.microsoft.com/office/drawing/2014/main" id="{8C68E811-7202-3B43-B196-87D179967D4F}"/>
              </a:ext>
            </a:extLst>
          </p:cNvPr>
          <p:cNvPicPr>
            <a:picLocks noChangeAspect="1"/>
          </p:cNvPicPr>
          <p:nvPr/>
        </p:nvPicPr>
        <p:blipFill>
          <a:blip r:embed="rId2"/>
          <a:stretch>
            <a:fillRect/>
          </a:stretch>
        </p:blipFill>
        <p:spPr>
          <a:xfrm>
            <a:off x="170637" y="2083065"/>
            <a:ext cx="11755725" cy="4094476"/>
          </a:xfrm>
          <a:prstGeom prst="rect">
            <a:avLst/>
          </a:prstGeom>
        </p:spPr>
      </p:pic>
    </p:spTree>
    <p:extLst>
      <p:ext uri="{BB962C8B-B14F-4D97-AF65-F5344CB8AC3E}">
        <p14:creationId xmlns:p14="http://schemas.microsoft.com/office/powerpoint/2010/main" val="1705330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a:xfrm>
            <a:off x="838200" y="1825625"/>
            <a:ext cx="10515600" cy="4667250"/>
          </a:xfrm>
        </p:spPr>
        <p:txBody>
          <a:bodyPr>
            <a:normAutofit/>
          </a:bodyPr>
          <a:lstStyle/>
          <a:p>
            <a:pPr>
              <a:lnSpc>
                <a:spcPct val="120000"/>
              </a:lnSpc>
            </a:pPr>
            <a:r>
              <a:rPr lang="zh-CN" altLang="en-US" dirty="0"/>
              <a:t>本章提出的算法创新性</a:t>
            </a:r>
            <a:endParaRPr lang="en-US" altLang="zh-CN" dirty="0"/>
          </a:p>
          <a:p>
            <a:pPr lvl="1">
              <a:lnSpc>
                <a:spcPct val="120000"/>
              </a:lnSpc>
            </a:pPr>
            <a:r>
              <a:rPr lang="zh-CN" altLang="en-US" dirty="0"/>
              <a:t>本章首次提出通道注意力机制，并认为通道注意力机制本质上也属于一种特殊的语义注意力机制。</a:t>
            </a:r>
          </a:p>
          <a:p>
            <a:pPr lvl="1">
              <a:lnSpc>
                <a:spcPct val="120000"/>
              </a:lnSpc>
            </a:pPr>
            <a:r>
              <a:rPr lang="zh-CN" altLang="en-US" dirty="0"/>
              <a:t>本章提出一种全新的多层空间和通道注意力网络，不仅充分挖掘了卷积神经网络的特征图的三个维度</a:t>
            </a:r>
            <a:r>
              <a:rPr lang="en-US" altLang="zh-CN" dirty="0"/>
              <a:t>(</a:t>
            </a:r>
            <a:r>
              <a:rPr lang="zh-CN" altLang="en-US" dirty="0"/>
              <a:t>空间、通道和层级</a:t>
            </a:r>
            <a:r>
              <a:rPr lang="en-US" altLang="zh-CN" dirty="0"/>
              <a:t>)</a:t>
            </a:r>
            <a:r>
              <a:rPr lang="zh-CN" altLang="en-US" dirty="0"/>
              <a:t>之间的联系，提升了编 码网络的表达能力。</a:t>
            </a:r>
            <a:endParaRPr lang="en-US" altLang="zh-CN" dirty="0"/>
          </a:p>
          <a:p>
            <a:pPr>
              <a:lnSpc>
                <a:spcPct val="120000"/>
              </a:lnSpc>
            </a:pPr>
            <a:r>
              <a:rPr lang="zh-CN" altLang="en-US" dirty="0"/>
              <a:t>本章方法的技术定位和意义</a:t>
            </a:r>
            <a:endParaRPr lang="en-US" altLang="zh-CN" dirty="0"/>
          </a:p>
          <a:p>
            <a:pPr lvl="1">
              <a:lnSpc>
                <a:spcPct val="120000"/>
              </a:lnSpc>
            </a:pPr>
            <a:r>
              <a:rPr lang="zh-CN" altLang="en-US" dirty="0"/>
              <a:t>图像描述生成任务是一个典型的场景级别理解任务，可以将模型对场景的理解程度量化为模型生成描述语句的质量。</a:t>
            </a:r>
          </a:p>
          <a:p>
            <a:pPr marL="457200" lvl="1" indent="0">
              <a:lnSpc>
                <a:spcPct val="120000"/>
              </a:lnSpc>
              <a:buNone/>
            </a:pPr>
            <a:endParaRPr lang="en-US" altLang="zh-CN" dirty="0"/>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3.3 </a:t>
            </a:r>
            <a:r>
              <a:rPr lang="zh-CN" altLang="en-US" sz="4000" dirty="0"/>
              <a:t>总结：基于空间和通道注意力的图像描述生成</a:t>
            </a:r>
            <a:endParaRPr lang="en-US" sz="4000" dirty="0"/>
          </a:p>
        </p:txBody>
      </p:sp>
    </p:spTree>
    <p:extLst>
      <p:ext uri="{BB962C8B-B14F-4D97-AF65-F5344CB8AC3E}">
        <p14:creationId xmlns:p14="http://schemas.microsoft.com/office/powerpoint/2010/main" val="3404619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2D4AC0-082C-FE46-AAFD-A82BC49E5A4A}"/>
              </a:ext>
            </a:extLst>
          </p:cNvPr>
          <p:cNvSpPr>
            <a:spLocks noGrp="1"/>
          </p:cNvSpPr>
          <p:nvPr>
            <p:ph idx="1"/>
          </p:nvPr>
        </p:nvSpPr>
        <p:spPr/>
        <p:txBody>
          <a:bodyPr/>
          <a:lstStyle/>
          <a:p>
            <a:pPr marL="0" indent="0">
              <a:buNone/>
            </a:pPr>
            <a:r>
              <a:rPr lang="zh-CN" altLang="en-US" dirty="0"/>
              <a:t>复杂场景视觉理解包含四个层次</a:t>
            </a:r>
            <a:endParaRPr lang="en-US" dirty="0"/>
          </a:p>
        </p:txBody>
      </p:sp>
      <p:sp>
        <p:nvSpPr>
          <p:cNvPr id="3" name="Title 2">
            <a:extLst>
              <a:ext uri="{FF2B5EF4-FFF2-40B4-BE49-F238E27FC236}">
                <a16:creationId xmlns:a16="http://schemas.microsoft.com/office/drawing/2014/main" id="{A3EAD731-DB34-C64C-90DC-F6E5A971E56B}"/>
              </a:ext>
            </a:extLst>
          </p:cNvPr>
          <p:cNvSpPr>
            <a:spLocks noGrp="1"/>
          </p:cNvSpPr>
          <p:nvPr>
            <p:ph type="title"/>
          </p:nvPr>
        </p:nvSpPr>
        <p:spPr/>
        <p:txBody>
          <a:bodyPr/>
          <a:lstStyle/>
          <a:p>
            <a:r>
              <a:rPr lang="zh-CN" altLang="en-US" dirty="0"/>
              <a:t>复杂视觉场景理解</a:t>
            </a:r>
            <a:endParaRPr lang="en-US" dirty="0"/>
          </a:p>
        </p:txBody>
      </p:sp>
      <p:sp>
        <p:nvSpPr>
          <p:cNvPr id="5" name="Chevron 4">
            <a:extLst>
              <a:ext uri="{FF2B5EF4-FFF2-40B4-BE49-F238E27FC236}">
                <a16:creationId xmlns:a16="http://schemas.microsoft.com/office/drawing/2014/main" id="{64AFFE6B-E88A-744D-808A-7CA44CF52446}"/>
              </a:ext>
            </a:extLst>
          </p:cNvPr>
          <p:cNvSpPr/>
          <p:nvPr/>
        </p:nvSpPr>
        <p:spPr>
          <a:xfrm>
            <a:off x="387065" y="3194958"/>
            <a:ext cx="2833964"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hevron 8">
            <a:extLst>
              <a:ext uri="{FF2B5EF4-FFF2-40B4-BE49-F238E27FC236}">
                <a16:creationId xmlns:a16="http://schemas.microsoft.com/office/drawing/2014/main" id="{93435609-3C3B-AA4B-9D79-00249BD0CD0C}"/>
              </a:ext>
            </a:extLst>
          </p:cNvPr>
          <p:cNvSpPr/>
          <p:nvPr/>
        </p:nvSpPr>
        <p:spPr>
          <a:xfrm>
            <a:off x="3221029" y="3194958"/>
            <a:ext cx="2833964"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Chevron 9">
            <a:extLst>
              <a:ext uri="{FF2B5EF4-FFF2-40B4-BE49-F238E27FC236}">
                <a16:creationId xmlns:a16="http://schemas.microsoft.com/office/drawing/2014/main" id="{803E2595-8722-E14B-AE4A-F284CF96E724}"/>
              </a:ext>
            </a:extLst>
          </p:cNvPr>
          <p:cNvSpPr/>
          <p:nvPr/>
        </p:nvSpPr>
        <p:spPr>
          <a:xfrm>
            <a:off x="6054993" y="3194958"/>
            <a:ext cx="2833964"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hevron 10">
            <a:extLst>
              <a:ext uri="{FF2B5EF4-FFF2-40B4-BE49-F238E27FC236}">
                <a16:creationId xmlns:a16="http://schemas.microsoft.com/office/drawing/2014/main" id="{430601EF-2AE1-684B-8763-8FD14D320C3A}"/>
              </a:ext>
            </a:extLst>
          </p:cNvPr>
          <p:cNvSpPr/>
          <p:nvPr/>
        </p:nvSpPr>
        <p:spPr>
          <a:xfrm>
            <a:off x="8888957" y="3194958"/>
            <a:ext cx="2833964"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322760DD-23C7-144C-89E6-8B01B4C6CA9F}"/>
              </a:ext>
            </a:extLst>
          </p:cNvPr>
          <p:cNvSpPr txBox="1"/>
          <p:nvPr/>
        </p:nvSpPr>
        <p:spPr>
          <a:xfrm>
            <a:off x="755119" y="3397979"/>
            <a:ext cx="2096789" cy="1200329"/>
          </a:xfrm>
          <a:prstGeom prst="rect">
            <a:avLst/>
          </a:prstGeom>
          <a:noFill/>
        </p:spPr>
        <p:txBody>
          <a:bodyPr wrap="square" rtlCol="0">
            <a:spAutoFit/>
          </a:bodyPr>
          <a:lstStyle/>
          <a:p>
            <a:pPr algn="ctr"/>
            <a:r>
              <a:rPr lang="zh-CN" altLang="en-US" sz="3600" dirty="0"/>
              <a:t>物体级别识别</a:t>
            </a:r>
            <a:endParaRPr lang="en-US" sz="3600" dirty="0"/>
          </a:p>
        </p:txBody>
      </p:sp>
      <p:sp>
        <p:nvSpPr>
          <p:cNvPr id="14" name="TextBox 13">
            <a:extLst>
              <a:ext uri="{FF2B5EF4-FFF2-40B4-BE49-F238E27FC236}">
                <a16:creationId xmlns:a16="http://schemas.microsoft.com/office/drawing/2014/main" id="{E063D3DC-8EC0-F64A-B4DD-BF54A990772A}"/>
              </a:ext>
            </a:extLst>
          </p:cNvPr>
          <p:cNvSpPr txBox="1"/>
          <p:nvPr/>
        </p:nvSpPr>
        <p:spPr>
          <a:xfrm>
            <a:off x="3589083" y="3397978"/>
            <a:ext cx="2096789" cy="1200329"/>
          </a:xfrm>
          <a:prstGeom prst="rect">
            <a:avLst/>
          </a:prstGeom>
          <a:noFill/>
        </p:spPr>
        <p:txBody>
          <a:bodyPr wrap="square" rtlCol="0">
            <a:spAutoFit/>
          </a:bodyPr>
          <a:lstStyle/>
          <a:p>
            <a:pPr algn="ctr"/>
            <a:r>
              <a:rPr lang="zh-CN" altLang="en-US" sz="3600" dirty="0"/>
              <a:t>场景级别识别</a:t>
            </a:r>
            <a:endParaRPr lang="en-US" sz="3600" dirty="0"/>
          </a:p>
        </p:txBody>
      </p:sp>
      <p:sp>
        <p:nvSpPr>
          <p:cNvPr id="15" name="TextBox 14">
            <a:extLst>
              <a:ext uri="{FF2B5EF4-FFF2-40B4-BE49-F238E27FC236}">
                <a16:creationId xmlns:a16="http://schemas.microsoft.com/office/drawing/2014/main" id="{6804090B-39D4-5D4D-A376-3F7F61C7D439}"/>
              </a:ext>
            </a:extLst>
          </p:cNvPr>
          <p:cNvSpPr txBox="1"/>
          <p:nvPr/>
        </p:nvSpPr>
        <p:spPr>
          <a:xfrm>
            <a:off x="6423046" y="3397977"/>
            <a:ext cx="2096790" cy="1200329"/>
          </a:xfrm>
          <a:prstGeom prst="rect">
            <a:avLst/>
          </a:prstGeom>
          <a:noFill/>
        </p:spPr>
        <p:txBody>
          <a:bodyPr wrap="square" rtlCol="0">
            <a:spAutoFit/>
          </a:bodyPr>
          <a:lstStyle/>
          <a:p>
            <a:pPr algn="ctr"/>
            <a:r>
              <a:rPr lang="zh-CN" altLang="en-US" sz="3600" dirty="0"/>
              <a:t>场景级别理解</a:t>
            </a:r>
            <a:endParaRPr lang="en-US" sz="3600" dirty="0"/>
          </a:p>
        </p:txBody>
      </p:sp>
      <p:sp>
        <p:nvSpPr>
          <p:cNvPr id="16" name="TextBox 15">
            <a:extLst>
              <a:ext uri="{FF2B5EF4-FFF2-40B4-BE49-F238E27FC236}">
                <a16:creationId xmlns:a16="http://schemas.microsoft.com/office/drawing/2014/main" id="{F17B24EF-B7D2-AB43-836C-F6A799B2578E}"/>
              </a:ext>
            </a:extLst>
          </p:cNvPr>
          <p:cNvSpPr txBox="1"/>
          <p:nvPr/>
        </p:nvSpPr>
        <p:spPr>
          <a:xfrm>
            <a:off x="9298863" y="3397977"/>
            <a:ext cx="2014151" cy="1200329"/>
          </a:xfrm>
          <a:prstGeom prst="rect">
            <a:avLst/>
          </a:prstGeom>
          <a:noFill/>
        </p:spPr>
        <p:txBody>
          <a:bodyPr wrap="square" rtlCol="0">
            <a:spAutoFit/>
          </a:bodyPr>
          <a:lstStyle/>
          <a:p>
            <a:pPr algn="ctr"/>
            <a:r>
              <a:rPr lang="zh-CN" altLang="en-US" sz="3600" dirty="0"/>
              <a:t>场景级别推理</a:t>
            </a:r>
            <a:endParaRPr lang="en-US" sz="3600" dirty="0"/>
          </a:p>
        </p:txBody>
      </p:sp>
    </p:spTree>
    <p:extLst>
      <p:ext uri="{BB962C8B-B14F-4D97-AF65-F5344CB8AC3E}">
        <p14:creationId xmlns:p14="http://schemas.microsoft.com/office/powerpoint/2010/main" val="2853548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415636" y="2417618"/>
            <a:ext cx="11360728" cy="2022764"/>
          </a:xfrm>
        </p:spPr>
        <p:txBody>
          <a:bodyPr>
            <a:noAutofit/>
          </a:bodyPr>
          <a:lstStyle/>
          <a:p>
            <a:pPr algn="ctr"/>
            <a:r>
              <a:rPr lang="en-US" altLang="zh-CN" dirty="0"/>
              <a:t>3</a:t>
            </a:r>
            <a:r>
              <a:rPr lang="en-US" altLang="zh-CN" dirty="0">
                <a:solidFill>
                  <a:schemeClr val="bg1"/>
                </a:solidFill>
              </a:rPr>
              <a:t>.4 </a:t>
            </a:r>
            <a:r>
              <a:rPr lang="zh-CN" altLang="en-US" dirty="0">
                <a:solidFill>
                  <a:schemeClr val="bg1"/>
                </a:solidFill>
              </a:rPr>
              <a:t>基于密集型自底向上网络的视频片段检索</a:t>
            </a:r>
            <a:br>
              <a:rPr lang="en-US" altLang="zh-CN" dirty="0">
                <a:solidFill>
                  <a:schemeClr val="bg1"/>
                </a:solidFill>
              </a:rPr>
            </a:br>
            <a:br>
              <a:rPr lang="en-US" altLang="zh-CN" dirty="0">
                <a:solidFill>
                  <a:schemeClr val="bg1"/>
                </a:solidFill>
              </a:rPr>
            </a:br>
            <a:r>
              <a:rPr lang="en-US" altLang="zh-CN" sz="3200" dirty="0">
                <a:solidFill>
                  <a:schemeClr val="bg1"/>
                </a:solidFill>
              </a:rPr>
              <a:t>AAAI 2020</a:t>
            </a:r>
            <a:endParaRPr lang="zh-CN" altLang="en-US" sz="3200" dirty="0">
              <a:solidFill>
                <a:schemeClr val="bg1"/>
              </a:solidFill>
            </a:endParaRPr>
          </a:p>
        </p:txBody>
      </p:sp>
    </p:spTree>
    <p:extLst>
      <p:ext uri="{BB962C8B-B14F-4D97-AF65-F5344CB8AC3E}">
        <p14:creationId xmlns:p14="http://schemas.microsoft.com/office/powerpoint/2010/main" val="1929201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5AC8B4-F4C9-9F4C-8D21-15785FF61CC6}"/>
              </a:ext>
            </a:extLst>
          </p:cNvPr>
          <p:cNvPicPr>
            <a:picLocks noGrp="1" noChangeAspect="1"/>
          </p:cNvPicPr>
          <p:nvPr>
            <p:ph idx="1"/>
          </p:nvPr>
        </p:nvPicPr>
        <p:blipFill rotWithShape="1">
          <a:blip r:embed="rId2"/>
          <a:srcRect t="43603" b="5662"/>
          <a:stretch/>
        </p:blipFill>
        <p:spPr>
          <a:xfrm>
            <a:off x="6201508" y="3329984"/>
            <a:ext cx="5339465" cy="2520463"/>
          </a:xfrm>
        </p:spPr>
      </p:pic>
      <p:sp>
        <p:nvSpPr>
          <p:cNvPr id="3" name="Title 2">
            <a:extLst>
              <a:ext uri="{FF2B5EF4-FFF2-40B4-BE49-F238E27FC236}">
                <a16:creationId xmlns:a16="http://schemas.microsoft.com/office/drawing/2014/main" id="{986A4545-6530-444A-B458-BF0683FFAE0A}"/>
              </a:ext>
            </a:extLst>
          </p:cNvPr>
          <p:cNvSpPr>
            <a:spLocks noGrp="1"/>
          </p:cNvSpPr>
          <p:nvPr>
            <p:ph type="title"/>
          </p:nvPr>
        </p:nvSpPr>
        <p:spPr/>
        <p:txBody>
          <a:bodyPr/>
          <a:lstStyle/>
          <a:p>
            <a:r>
              <a:rPr lang="zh-CN" altLang="en-US" dirty="0"/>
              <a:t>视频片段检索任务</a:t>
            </a:r>
            <a:endParaRPr lang="en-US" dirty="0"/>
          </a:p>
        </p:txBody>
      </p:sp>
      <p:sp>
        <p:nvSpPr>
          <p:cNvPr id="6" name="TextBox 5">
            <a:extLst>
              <a:ext uri="{FF2B5EF4-FFF2-40B4-BE49-F238E27FC236}">
                <a16:creationId xmlns:a16="http://schemas.microsoft.com/office/drawing/2014/main" id="{FA19E038-1398-C343-BA5A-CDD9FFC67BD9}"/>
              </a:ext>
            </a:extLst>
          </p:cNvPr>
          <p:cNvSpPr txBox="1"/>
          <p:nvPr/>
        </p:nvSpPr>
        <p:spPr>
          <a:xfrm>
            <a:off x="981609" y="2144177"/>
            <a:ext cx="4196862" cy="461665"/>
          </a:xfrm>
          <a:prstGeom prst="rect">
            <a:avLst/>
          </a:prstGeom>
          <a:noFill/>
        </p:spPr>
        <p:txBody>
          <a:bodyPr wrap="square" rtlCol="0">
            <a:spAutoFit/>
          </a:bodyPr>
          <a:lstStyle/>
          <a:p>
            <a:r>
              <a:rPr lang="zh-CN" altLang="en-US" sz="2400" dirty="0"/>
              <a:t>基于</a:t>
            </a:r>
            <a:r>
              <a:rPr lang="zh-CN" altLang="en-US" sz="2400" dirty="0">
                <a:solidFill>
                  <a:srgbClr val="FF0000"/>
                </a:solidFill>
              </a:rPr>
              <a:t>语句查询</a:t>
            </a:r>
            <a:r>
              <a:rPr lang="zh-CN" altLang="en-US" sz="2400" dirty="0"/>
              <a:t>的视频片段检索 </a:t>
            </a:r>
          </a:p>
        </p:txBody>
      </p:sp>
      <p:pic>
        <p:nvPicPr>
          <p:cNvPr id="7" name="Content Placeholder 4">
            <a:extLst>
              <a:ext uri="{FF2B5EF4-FFF2-40B4-BE49-F238E27FC236}">
                <a16:creationId xmlns:a16="http://schemas.microsoft.com/office/drawing/2014/main" id="{FE3534EF-51B3-AE43-8E2E-A1968429853F}"/>
              </a:ext>
            </a:extLst>
          </p:cNvPr>
          <p:cNvPicPr>
            <a:picLocks noChangeAspect="1"/>
          </p:cNvPicPr>
          <p:nvPr/>
        </p:nvPicPr>
        <p:blipFill rotWithShape="1">
          <a:blip r:embed="rId2"/>
          <a:srcRect b="61562"/>
          <a:stretch/>
        </p:blipFill>
        <p:spPr>
          <a:xfrm>
            <a:off x="410308" y="3635416"/>
            <a:ext cx="5339465" cy="1909600"/>
          </a:xfrm>
          <a:prstGeom prst="rect">
            <a:avLst/>
          </a:prstGeom>
        </p:spPr>
      </p:pic>
      <p:sp>
        <p:nvSpPr>
          <p:cNvPr id="8" name="TextBox 7">
            <a:extLst>
              <a:ext uri="{FF2B5EF4-FFF2-40B4-BE49-F238E27FC236}">
                <a16:creationId xmlns:a16="http://schemas.microsoft.com/office/drawing/2014/main" id="{EF017F82-20E4-934D-B006-35501132813B}"/>
              </a:ext>
            </a:extLst>
          </p:cNvPr>
          <p:cNvSpPr txBox="1"/>
          <p:nvPr/>
        </p:nvSpPr>
        <p:spPr>
          <a:xfrm>
            <a:off x="6772809" y="2144177"/>
            <a:ext cx="4196862" cy="461665"/>
          </a:xfrm>
          <a:prstGeom prst="rect">
            <a:avLst/>
          </a:prstGeom>
          <a:noFill/>
        </p:spPr>
        <p:txBody>
          <a:bodyPr wrap="square" rtlCol="0">
            <a:spAutoFit/>
          </a:bodyPr>
          <a:lstStyle/>
          <a:p>
            <a:r>
              <a:rPr lang="zh-CN" altLang="en-US" sz="2400" dirty="0"/>
              <a:t>基于</a:t>
            </a:r>
            <a:r>
              <a:rPr lang="zh-CN" altLang="en-US" sz="2400" dirty="0">
                <a:solidFill>
                  <a:srgbClr val="FF0000"/>
                </a:solidFill>
              </a:rPr>
              <a:t>视频查询</a:t>
            </a:r>
            <a:r>
              <a:rPr lang="zh-CN" altLang="en-US" sz="2400" dirty="0"/>
              <a:t>的视频片段检索 </a:t>
            </a:r>
          </a:p>
        </p:txBody>
      </p:sp>
    </p:spTree>
    <p:extLst>
      <p:ext uri="{BB962C8B-B14F-4D97-AF65-F5344CB8AC3E}">
        <p14:creationId xmlns:p14="http://schemas.microsoft.com/office/powerpoint/2010/main" val="143888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1B7149-3709-9941-9D5F-CD82B5A36969}"/>
              </a:ext>
            </a:extLst>
          </p:cNvPr>
          <p:cNvSpPr>
            <a:spLocks noGrp="1"/>
          </p:cNvSpPr>
          <p:nvPr>
            <p:ph idx="1"/>
          </p:nvPr>
        </p:nvSpPr>
        <p:spPr/>
        <p:txBody>
          <a:bodyPr/>
          <a:lstStyle/>
          <a:p>
            <a:pPr>
              <a:lnSpc>
                <a:spcPct val="120000"/>
              </a:lnSpc>
            </a:pPr>
            <a:r>
              <a:rPr lang="zh-CN" altLang="en-US" dirty="0"/>
              <a:t>自顶向下模型（</a:t>
            </a:r>
            <a:r>
              <a:rPr lang="en-US" altLang="zh-CN" dirty="0">
                <a:latin typeface="Arial" panose="020B0604020202020204" pitchFamily="34" charset="0"/>
                <a:cs typeface="Arial" panose="020B0604020202020204" pitchFamily="34" charset="0"/>
              </a:rPr>
              <a:t>top-down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approaches</a:t>
            </a:r>
            <a:r>
              <a:rPr lang="zh-CN" altLang="en-US" dirty="0"/>
              <a:t>）</a:t>
            </a:r>
            <a:endParaRPr lang="en-US" altLang="zh-CN" dirty="0"/>
          </a:p>
          <a:p>
            <a:pPr lvl="1">
              <a:lnSpc>
                <a:spcPct val="120000"/>
              </a:lnSpc>
            </a:pPr>
            <a:r>
              <a:rPr lang="zh-CN" altLang="en-US" dirty="0"/>
              <a:t>滑窗型</a:t>
            </a:r>
            <a:endParaRPr lang="en-US" altLang="zh-CN" dirty="0"/>
          </a:p>
          <a:p>
            <a:pPr lvl="1">
              <a:lnSpc>
                <a:spcPct val="120000"/>
              </a:lnSpc>
            </a:pPr>
            <a:r>
              <a:rPr lang="zh-CN" altLang="en-US" dirty="0"/>
              <a:t>锚框型</a:t>
            </a:r>
            <a:endParaRPr lang="en-US" altLang="zh-CN" dirty="0"/>
          </a:p>
          <a:p>
            <a:pPr>
              <a:lnSpc>
                <a:spcPct val="120000"/>
              </a:lnSpc>
            </a:pPr>
            <a:r>
              <a:rPr lang="zh-CN" altLang="en-US" dirty="0"/>
              <a:t>稀疏型自底向上模型（</a:t>
            </a:r>
            <a:r>
              <a:rPr lang="en-US" altLang="zh-CN" dirty="0">
                <a:latin typeface="Arial" panose="020B0604020202020204" pitchFamily="34" charset="0"/>
                <a:cs typeface="Arial" panose="020B0604020202020204" pitchFamily="34" charset="0"/>
              </a:rPr>
              <a:t>bottom-up</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approaches</a:t>
            </a:r>
            <a:r>
              <a:rPr lang="zh-CN" altLang="en-US" dirty="0"/>
              <a:t>）</a:t>
            </a:r>
            <a:endParaRPr lang="en-US" altLang="zh-CN" dirty="0"/>
          </a:p>
        </p:txBody>
      </p:sp>
      <p:sp>
        <p:nvSpPr>
          <p:cNvPr id="3" name="Title 2">
            <a:extLst>
              <a:ext uri="{FF2B5EF4-FFF2-40B4-BE49-F238E27FC236}">
                <a16:creationId xmlns:a16="http://schemas.microsoft.com/office/drawing/2014/main" id="{AF171318-5CF2-4C49-B131-AC1E5EBA97BA}"/>
              </a:ext>
            </a:extLst>
          </p:cNvPr>
          <p:cNvSpPr>
            <a:spLocks noGrp="1"/>
          </p:cNvSpPr>
          <p:nvPr>
            <p:ph type="title"/>
          </p:nvPr>
        </p:nvSpPr>
        <p:spPr/>
        <p:txBody>
          <a:bodyPr/>
          <a:lstStyle/>
          <a:p>
            <a:r>
              <a:rPr lang="zh-CN" altLang="en-US" dirty="0"/>
              <a:t>现有的工作</a:t>
            </a:r>
            <a:endParaRPr lang="en-US" dirty="0"/>
          </a:p>
        </p:txBody>
      </p:sp>
    </p:spTree>
    <p:extLst>
      <p:ext uri="{BB962C8B-B14F-4D97-AF65-F5344CB8AC3E}">
        <p14:creationId xmlns:p14="http://schemas.microsoft.com/office/powerpoint/2010/main" val="2464962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6ECA8-CFB5-6E45-9F81-A7458612C165}"/>
              </a:ext>
            </a:extLst>
          </p:cNvPr>
          <p:cNvSpPr>
            <a:spLocks noGrp="1"/>
          </p:cNvSpPr>
          <p:nvPr>
            <p:ph type="title"/>
          </p:nvPr>
        </p:nvSpPr>
        <p:spPr>
          <a:xfrm>
            <a:off x="545125" y="365125"/>
            <a:ext cx="10515600" cy="1325563"/>
          </a:xfrm>
        </p:spPr>
        <p:txBody>
          <a:bodyPr/>
          <a:lstStyle/>
          <a:p>
            <a:r>
              <a:rPr lang="zh-CN" altLang="en-US" dirty="0"/>
              <a:t>自顶向下（滑窗型）</a:t>
            </a:r>
            <a:endParaRPr lang="en-US" dirty="0"/>
          </a:p>
        </p:txBody>
      </p:sp>
      <p:pic>
        <p:nvPicPr>
          <p:cNvPr id="4" name="Picture 3">
            <a:extLst>
              <a:ext uri="{FF2B5EF4-FFF2-40B4-BE49-F238E27FC236}">
                <a16:creationId xmlns:a16="http://schemas.microsoft.com/office/drawing/2014/main" id="{BF0897C1-28A8-9141-A7ED-84D4FD5A44A8}"/>
              </a:ext>
            </a:extLst>
          </p:cNvPr>
          <p:cNvPicPr>
            <a:picLocks noChangeAspect="1"/>
          </p:cNvPicPr>
          <p:nvPr/>
        </p:nvPicPr>
        <p:blipFill>
          <a:blip r:embed="rId2"/>
          <a:stretch>
            <a:fillRect/>
          </a:stretch>
        </p:blipFill>
        <p:spPr>
          <a:xfrm>
            <a:off x="3097089" y="2584801"/>
            <a:ext cx="5246115" cy="1200763"/>
          </a:xfrm>
          <a:prstGeom prst="rect">
            <a:avLst/>
          </a:prstGeom>
        </p:spPr>
      </p:pic>
      <p:sp>
        <p:nvSpPr>
          <p:cNvPr id="5" name="内容占位符 2">
            <a:extLst>
              <a:ext uri="{FF2B5EF4-FFF2-40B4-BE49-F238E27FC236}">
                <a16:creationId xmlns:a16="http://schemas.microsoft.com/office/drawing/2014/main" id="{CB4D0A2A-66BF-E942-ABAF-587B9BEDFB59}"/>
              </a:ext>
            </a:extLst>
          </p:cNvPr>
          <p:cNvSpPr txBox="1">
            <a:spLocks/>
          </p:cNvSpPr>
          <p:nvPr/>
        </p:nvSpPr>
        <p:spPr>
          <a:xfrm>
            <a:off x="545125" y="1855264"/>
            <a:ext cx="11084167"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cs typeface="Calibri" charset="0"/>
              </a:rPr>
              <a:t>滑窗型</a:t>
            </a:r>
            <a:r>
              <a:rPr lang="zh-CN" altLang="en-US" dirty="0">
                <a:cs typeface="Calibri" charset="0"/>
              </a:rPr>
              <a:t>：忽略了视频各帧之间的联系，简化成一个多模态匹配问题</a:t>
            </a:r>
            <a:endParaRPr lang="en-US" altLang="zh-CN" dirty="0">
              <a:cs typeface="Calibri" charset="0"/>
            </a:endParaRPr>
          </a:p>
        </p:txBody>
      </p:sp>
      <p:sp>
        <p:nvSpPr>
          <p:cNvPr id="6" name="Content Placeholder 2">
            <a:extLst>
              <a:ext uri="{FF2B5EF4-FFF2-40B4-BE49-F238E27FC236}">
                <a16:creationId xmlns:a16="http://schemas.microsoft.com/office/drawing/2014/main" id="{F0C37702-C98A-BF46-A64E-02716C69B78C}"/>
              </a:ext>
            </a:extLst>
          </p:cNvPr>
          <p:cNvSpPr txBox="1">
            <a:spLocks/>
          </p:cNvSpPr>
          <p:nvPr/>
        </p:nvSpPr>
        <p:spPr>
          <a:xfrm>
            <a:off x="-1" y="6608758"/>
            <a:ext cx="7182853" cy="2492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err="1">
                <a:solidFill>
                  <a:schemeClr val="tx1">
                    <a:lumMod val="50000"/>
                    <a:lumOff val="50000"/>
                  </a:schemeClr>
                </a:solidFill>
                <a:latin typeface="Arial" charset="0"/>
                <a:ea typeface="Arial" charset="0"/>
                <a:cs typeface="Arial" charset="0"/>
              </a:rPr>
              <a:t>Jingyuan</a:t>
            </a:r>
            <a:r>
              <a:rPr lang="en-US" sz="1200" dirty="0">
                <a:solidFill>
                  <a:schemeClr val="tx1">
                    <a:lumMod val="50000"/>
                    <a:lumOff val="50000"/>
                  </a:schemeClr>
                </a:solidFill>
                <a:latin typeface="Arial" charset="0"/>
                <a:ea typeface="Arial" charset="0"/>
                <a:cs typeface="Arial" charset="0"/>
              </a:rPr>
              <a:t> Chen et al. Temporally Grounding Natural Sentence in Video. In EMNLP, 2018.</a:t>
            </a:r>
          </a:p>
        </p:txBody>
      </p:sp>
      <p:pic>
        <p:nvPicPr>
          <p:cNvPr id="7" name="Picture 6">
            <a:extLst>
              <a:ext uri="{FF2B5EF4-FFF2-40B4-BE49-F238E27FC236}">
                <a16:creationId xmlns:a16="http://schemas.microsoft.com/office/drawing/2014/main" id="{278814C1-CFE9-D940-9C24-85A4947A9890}"/>
              </a:ext>
            </a:extLst>
          </p:cNvPr>
          <p:cNvPicPr>
            <a:picLocks noChangeAspect="1"/>
          </p:cNvPicPr>
          <p:nvPr/>
        </p:nvPicPr>
        <p:blipFill>
          <a:blip r:embed="rId3"/>
          <a:stretch>
            <a:fillRect/>
          </a:stretch>
        </p:blipFill>
        <p:spPr>
          <a:xfrm>
            <a:off x="1776027" y="3785564"/>
            <a:ext cx="8335143" cy="2823193"/>
          </a:xfrm>
          <a:prstGeom prst="rect">
            <a:avLst/>
          </a:prstGeom>
        </p:spPr>
      </p:pic>
    </p:spTree>
    <p:extLst>
      <p:ext uri="{BB962C8B-B14F-4D97-AF65-F5344CB8AC3E}">
        <p14:creationId xmlns:p14="http://schemas.microsoft.com/office/powerpoint/2010/main" val="1097390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6ECA8-CFB5-6E45-9F81-A7458612C165}"/>
              </a:ext>
            </a:extLst>
          </p:cNvPr>
          <p:cNvSpPr>
            <a:spLocks noGrp="1"/>
          </p:cNvSpPr>
          <p:nvPr>
            <p:ph type="title"/>
          </p:nvPr>
        </p:nvSpPr>
        <p:spPr>
          <a:xfrm>
            <a:off x="545125" y="365125"/>
            <a:ext cx="10515600" cy="1325563"/>
          </a:xfrm>
        </p:spPr>
        <p:txBody>
          <a:bodyPr/>
          <a:lstStyle/>
          <a:p>
            <a:r>
              <a:rPr lang="zh-CN" altLang="en-US" dirty="0"/>
              <a:t>自顶向下（锚框型）</a:t>
            </a:r>
            <a:endParaRPr lang="en-US" dirty="0"/>
          </a:p>
        </p:txBody>
      </p:sp>
      <p:pic>
        <p:nvPicPr>
          <p:cNvPr id="4" name="Picture 3">
            <a:extLst>
              <a:ext uri="{FF2B5EF4-FFF2-40B4-BE49-F238E27FC236}">
                <a16:creationId xmlns:a16="http://schemas.microsoft.com/office/drawing/2014/main" id="{DF8D65B8-8DE2-404A-8417-536296933FF1}"/>
              </a:ext>
            </a:extLst>
          </p:cNvPr>
          <p:cNvPicPr>
            <a:picLocks noChangeAspect="1"/>
          </p:cNvPicPr>
          <p:nvPr/>
        </p:nvPicPr>
        <p:blipFill>
          <a:blip r:embed="rId2"/>
          <a:stretch>
            <a:fillRect/>
          </a:stretch>
        </p:blipFill>
        <p:spPr>
          <a:xfrm>
            <a:off x="3121433" y="2570336"/>
            <a:ext cx="5246115" cy="1200763"/>
          </a:xfrm>
          <a:prstGeom prst="rect">
            <a:avLst/>
          </a:prstGeom>
        </p:spPr>
      </p:pic>
      <p:sp>
        <p:nvSpPr>
          <p:cNvPr id="5" name="Content Placeholder 2">
            <a:extLst>
              <a:ext uri="{FF2B5EF4-FFF2-40B4-BE49-F238E27FC236}">
                <a16:creationId xmlns:a16="http://schemas.microsoft.com/office/drawing/2014/main" id="{EEA4D5B2-8AFE-A549-B6E9-119818D103F2}"/>
              </a:ext>
            </a:extLst>
          </p:cNvPr>
          <p:cNvSpPr txBox="1">
            <a:spLocks/>
          </p:cNvSpPr>
          <p:nvPr/>
        </p:nvSpPr>
        <p:spPr>
          <a:xfrm>
            <a:off x="-1" y="6623222"/>
            <a:ext cx="7170821" cy="234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err="1">
                <a:solidFill>
                  <a:schemeClr val="tx1">
                    <a:lumMod val="50000"/>
                    <a:lumOff val="50000"/>
                  </a:schemeClr>
                </a:solidFill>
                <a:latin typeface="Arial" charset="0"/>
                <a:ea typeface="Arial" charset="0"/>
                <a:cs typeface="Arial" charset="0"/>
              </a:rPr>
              <a:t>Jingyuan</a:t>
            </a:r>
            <a:r>
              <a:rPr lang="en-US" sz="1200" dirty="0">
                <a:solidFill>
                  <a:schemeClr val="tx1">
                    <a:lumMod val="50000"/>
                    <a:lumOff val="50000"/>
                  </a:schemeClr>
                </a:solidFill>
                <a:latin typeface="Arial" charset="0"/>
                <a:ea typeface="Arial" charset="0"/>
                <a:cs typeface="Arial" charset="0"/>
              </a:rPr>
              <a:t> Chen et al. Temporally Grounding Natural Sentence in Video. In EMNLP, 2018.</a:t>
            </a:r>
          </a:p>
        </p:txBody>
      </p:sp>
      <p:pic>
        <p:nvPicPr>
          <p:cNvPr id="6" name="Picture 5">
            <a:extLst>
              <a:ext uri="{FF2B5EF4-FFF2-40B4-BE49-F238E27FC236}">
                <a16:creationId xmlns:a16="http://schemas.microsoft.com/office/drawing/2014/main" id="{2959C670-F8A6-0D42-88E5-C85320B8315A}"/>
              </a:ext>
            </a:extLst>
          </p:cNvPr>
          <p:cNvPicPr>
            <a:picLocks noChangeAspect="1"/>
          </p:cNvPicPr>
          <p:nvPr/>
        </p:nvPicPr>
        <p:blipFill>
          <a:blip r:embed="rId3"/>
          <a:stretch>
            <a:fillRect/>
          </a:stretch>
        </p:blipFill>
        <p:spPr>
          <a:xfrm>
            <a:off x="1776027" y="3771099"/>
            <a:ext cx="7936928" cy="2799535"/>
          </a:xfrm>
          <a:prstGeom prst="rect">
            <a:avLst/>
          </a:prstGeom>
        </p:spPr>
      </p:pic>
      <p:sp>
        <p:nvSpPr>
          <p:cNvPr id="7" name="内容占位符 2">
            <a:extLst>
              <a:ext uri="{FF2B5EF4-FFF2-40B4-BE49-F238E27FC236}">
                <a16:creationId xmlns:a16="http://schemas.microsoft.com/office/drawing/2014/main" id="{BA80288B-ABEF-5541-BB4F-DE3A83EEBD22}"/>
              </a:ext>
            </a:extLst>
          </p:cNvPr>
          <p:cNvSpPr txBox="1">
            <a:spLocks/>
          </p:cNvSpPr>
          <p:nvPr/>
        </p:nvSpPr>
        <p:spPr>
          <a:xfrm>
            <a:off x="545125" y="1855264"/>
            <a:ext cx="11084167"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cs typeface="Calibri" charset="0"/>
              </a:rPr>
              <a:t>锚框型</a:t>
            </a:r>
            <a:r>
              <a:rPr lang="zh-CN" altLang="en-US" dirty="0">
                <a:cs typeface="Calibri" charset="0"/>
              </a:rPr>
              <a:t>：它借鉴了锚框型目标检测器的基本思想（如： </a:t>
            </a:r>
            <a:r>
              <a:rPr lang="en-US" altLang="zh-CN" dirty="0">
                <a:latin typeface="Arial" panose="020B0604020202020204" pitchFamily="34" charset="0"/>
                <a:cs typeface="Arial" panose="020B0604020202020204" pitchFamily="34" charset="0"/>
              </a:rPr>
              <a:t>Faster R-CNN</a:t>
            </a:r>
            <a:r>
              <a:rPr lang="zh-CN" altLang="en-US" dirty="0">
                <a:cs typeface="Calibri" charset="0"/>
              </a:rPr>
              <a:t>）</a:t>
            </a:r>
            <a:endParaRPr lang="en-US" altLang="zh-CN" dirty="0">
              <a:cs typeface="Calibri" charset="0"/>
            </a:endParaRPr>
          </a:p>
        </p:txBody>
      </p:sp>
    </p:spTree>
    <p:extLst>
      <p:ext uri="{BB962C8B-B14F-4D97-AF65-F5344CB8AC3E}">
        <p14:creationId xmlns:p14="http://schemas.microsoft.com/office/powerpoint/2010/main" val="2349352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C7FCC-6124-C14D-A7BC-E37F5EA0BF8F}"/>
              </a:ext>
            </a:extLst>
          </p:cNvPr>
          <p:cNvSpPr>
            <a:spLocks noGrp="1"/>
          </p:cNvSpPr>
          <p:nvPr>
            <p:ph idx="1"/>
          </p:nvPr>
        </p:nvSpPr>
        <p:spPr/>
        <p:txBody>
          <a:bodyPr/>
          <a:lstStyle/>
          <a:p>
            <a:pPr marL="0" indent="0">
              <a:lnSpc>
                <a:spcPct val="120000"/>
              </a:lnSpc>
              <a:buNone/>
            </a:pPr>
            <a:r>
              <a:rPr lang="zh-CN" altLang="en-US" dirty="0"/>
              <a:t>优点：</a:t>
            </a:r>
            <a:endParaRPr lang="en-US" altLang="zh-CN" dirty="0"/>
          </a:p>
          <a:p>
            <a:pPr lvl="1">
              <a:lnSpc>
                <a:spcPct val="120000"/>
              </a:lnSpc>
            </a:pPr>
            <a:r>
              <a:rPr lang="zh-CN" altLang="en-US" dirty="0"/>
              <a:t>达到目前最好的实验性能</a:t>
            </a:r>
            <a:endParaRPr lang="en-US" altLang="zh-CN" dirty="0"/>
          </a:p>
          <a:p>
            <a:pPr marL="0" indent="0">
              <a:lnSpc>
                <a:spcPct val="120000"/>
              </a:lnSpc>
              <a:buNone/>
            </a:pPr>
            <a:r>
              <a:rPr lang="zh-CN" altLang="en-US" dirty="0"/>
              <a:t>缺点：</a:t>
            </a:r>
            <a:endParaRPr lang="en-US" altLang="zh-CN" dirty="0"/>
          </a:p>
          <a:p>
            <a:pPr lvl="1">
              <a:lnSpc>
                <a:spcPct val="120000"/>
              </a:lnSpc>
            </a:pPr>
            <a:r>
              <a:rPr lang="zh-CN" altLang="en-US" dirty="0"/>
              <a:t>许多人为定义的规则（如：锚框或滑窗的数量、大小等）</a:t>
            </a:r>
            <a:endParaRPr lang="en-US" altLang="zh-CN" dirty="0"/>
          </a:p>
          <a:p>
            <a:pPr lvl="1">
              <a:lnSpc>
                <a:spcPct val="120000"/>
              </a:lnSpc>
            </a:pPr>
            <a:r>
              <a:rPr lang="zh-CN" altLang="en-US" dirty="0"/>
              <a:t>计算量大，导致定位速度慢（需要密集地放置锚框</a:t>
            </a:r>
            <a:r>
              <a:rPr lang="en-US" altLang="zh-CN" dirty="0"/>
              <a:t>/</a:t>
            </a:r>
            <a:r>
              <a:rPr lang="zh-CN" altLang="en-US" dirty="0"/>
              <a:t>滑窗）</a:t>
            </a:r>
            <a:endParaRPr lang="en-US" dirty="0"/>
          </a:p>
        </p:txBody>
      </p:sp>
      <p:sp>
        <p:nvSpPr>
          <p:cNvPr id="3" name="Title 2">
            <a:extLst>
              <a:ext uri="{FF2B5EF4-FFF2-40B4-BE49-F238E27FC236}">
                <a16:creationId xmlns:a16="http://schemas.microsoft.com/office/drawing/2014/main" id="{6DBD61B1-9EF0-534A-9CAF-67DAEC039F25}"/>
              </a:ext>
            </a:extLst>
          </p:cNvPr>
          <p:cNvSpPr>
            <a:spLocks noGrp="1"/>
          </p:cNvSpPr>
          <p:nvPr>
            <p:ph type="title"/>
          </p:nvPr>
        </p:nvSpPr>
        <p:spPr>
          <a:xfrm>
            <a:off x="838200" y="365125"/>
            <a:ext cx="10215344" cy="1325563"/>
          </a:xfrm>
        </p:spPr>
        <p:txBody>
          <a:bodyPr/>
          <a:lstStyle/>
          <a:p>
            <a:r>
              <a:rPr lang="zh-CN" altLang="en-US" dirty="0"/>
              <a:t>自顶向下</a:t>
            </a:r>
            <a:r>
              <a:rPr lang="en-US" altLang="zh-CN" dirty="0"/>
              <a:t>-</a:t>
            </a:r>
            <a:r>
              <a:rPr lang="zh-CN" altLang="en-US" dirty="0"/>
              <a:t>总结</a:t>
            </a:r>
            <a:endParaRPr lang="en-US" dirty="0"/>
          </a:p>
        </p:txBody>
      </p:sp>
    </p:spTree>
    <p:extLst>
      <p:ext uri="{BB962C8B-B14F-4D97-AF65-F5344CB8AC3E}">
        <p14:creationId xmlns:p14="http://schemas.microsoft.com/office/powerpoint/2010/main" val="309181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EC083-DE69-6D4D-B675-6719B084B929}"/>
              </a:ext>
            </a:extLst>
          </p:cNvPr>
          <p:cNvSpPr>
            <a:spLocks noGrp="1"/>
          </p:cNvSpPr>
          <p:nvPr>
            <p:ph type="title"/>
          </p:nvPr>
        </p:nvSpPr>
        <p:spPr/>
        <p:txBody>
          <a:bodyPr/>
          <a:lstStyle/>
          <a:p>
            <a:r>
              <a:rPr lang="zh-CN" altLang="en-US" dirty="0"/>
              <a:t>稀疏型自底向上</a:t>
            </a:r>
            <a:endParaRPr lang="en-US" dirty="0"/>
          </a:p>
        </p:txBody>
      </p:sp>
      <p:pic>
        <p:nvPicPr>
          <p:cNvPr id="4" name="Picture 3">
            <a:extLst>
              <a:ext uri="{FF2B5EF4-FFF2-40B4-BE49-F238E27FC236}">
                <a16:creationId xmlns:a16="http://schemas.microsoft.com/office/drawing/2014/main" id="{0AB64913-7399-364B-AA50-8F9A12C6C638}"/>
              </a:ext>
            </a:extLst>
          </p:cNvPr>
          <p:cNvPicPr>
            <a:picLocks noChangeAspect="1"/>
          </p:cNvPicPr>
          <p:nvPr/>
        </p:nvPicPr>
        <p:blipFill>
          <a:blip r:embed="rId2"/>
          <a:stretch>
            <a:fillRect/>
          </a:stretch>
        </p:blipFill>
        <p:spPr>
          <a:xfrm>
            <a:off x="1021608" y="2439390"/>
            <a:ext cx="10718800" cy="4053485"/>
          </a:xfrm>
          <a:prstGeom prst="rect">
            <a:avLst/>
          </a:prstGeom>
        </p:spPr>
      </p:pic>
      <p:sp>
        <p:nvSpPr>
          <p:cNvPr id="7" name="Content Placeholder 2">
            <a:extLst>
              <a:ext uri="{FF2B5EF4-FFF2-40B4-BE49-F238E27FC236}">
                <a16:creationId xmlns:a16="http://schemas.microsoft.com/office/drawing/2014/main" id="{9281E66B-7EF0-6E4C-B233-B04F6FF78720}"/>
              </a:ext>
            </a:extLst>
          </p:cNvPr>
          <p:cNvSpPr txBox="1">
            <a:spLocks/>
          </p:cNvSpPr>
          <p:nvPr/>
        </p:nvSpPr>
        <p:spPr>
          <a:xfrm>
            <a:off x="0" y="6609752"/>
            <a:ext cx="11353800" cy="240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err="1">
                <a:solidFill>
                  <a:schemeClr val="tx1">
                    <a:lumMod val="50000"/>
                    <a:lumOff val="50000"/>
                  </a:schemeClr>
                </a:solidFill>
                <a:latin typeface="Arial" charset="0"/>
                <a:ea typeface="Arial" charset="0"/>
                <a:cs typeface="Arial" charset="0"/>
              </a:rPr>
              <a:t>Yitian</a:t>
            </a:r>
            <a:r>
              <a:rPr lang="en-US" sz="1200" dirty="0">
                <a:solidFill>
                  <a:schemeClr val="tx1">
                    <a:lumMod val="50000"/>
                    <a:lumOff val="50000"/>
                  </a:schemeClr>
                </a:solidFill>
                <a:latin typeface="Arial" charset="0"/>
                <a:ea typeface="Arial" charset="0"/>
                <a:cs typeface="Arial" charset="0"/>
              </a:rPr>
              <a:t> Yuan et al. To Find Where You Talk: Temporal Sentence Localization in Video with Attention Based Location Regression. In AAAI, 2019.</a:t>
            </a:r>
          </a:p>
        </p:txBody>
      </p:sp>
      <p:sp>
        <p:nvSpPr>
          <p:cNvPr id="5" name="内容占位符 2">
            <a:extLst>
              <a:ext uri="{FF2B5EF4-FFF2-40B4-BE49-F238E27FC236}">
                <a16:creationId xmlns:a16="http://schemas.microsoft.com/office/drawing/2014/main" id="{84E69447-F307-2E40-B4C7-DE8D67C2A023}"/>
              </a:ext>
            </a:extLst>
          </p:cNvPr>
          <p:cNvSpPr txBox="1">
            <a:spLocks/>
          </p:cNvSpPr>
          <p:nvPr/>
        </p:nvSpPr>
        <p:spPr>
          <a:xfrm>
            <a:off x="545125" y="1855264"/>
            <a:ext cx="11084167"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cs typeface="Calibri" charset="0"/>
              </a:rPr>
              <a:t>稀疏型自底向上</a:t>
            </a:r>
            <a:r>
              <a:rPr lang="zh-CN" altLang="en-US" dirty="0">
                <a:cs typeface="Calibri" charset="0"/>
              </a:rPr>
              <a:t>：直接预测两个边界帧（起始帧和终止帧）的概率</a:t>
            </a:r>
            <a:endParaRPr lang="en-US" altLang="zh-CN" dirty="0">
              <a:cs typeface="Calibri" charset="0"/>
            </a:endParaRPr>
          </a:p>
        </p:txBody>
      </p:sp>
    </p:spTree>
    <p:extLst>
      <p:ext uri="{BB962C8B-B14F-4D97-AF65-F5344CB8AC3E}">
        <p14:creationId xmlns:p14="http://schemas.microsoft.com/office/powerpoint/2010/main" val="13173889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C7FCC-6124-C14D-A7BC-E37F5EA0BF8F}"/>
              </a:ext>
            </a:extLst>
          </p:cNvPr>
          <p:cNvSpPr>
            <a:spLocks noGrp="1"/>
          </p:cNvSpPr>
          <p:nvPr>
            <p:ph idx="1"/>
          </p:nvPr>
        </p:nvSpPr>
        <p:spPr/>
        <p:txBody>
          <a:bodyPr/>
          <a:lstStyle/>
          <a:p>
            <a:pPr marL="0" indent="0">
              <a:lnSpc>
                <a:spcPct val="120000"/>
              </a:lnSpc>
              <a:buNone/>
            </a:pPr>
            <a:r>
              <a:rPr lang="zh-CN" altLang="en-US" dirty="0"/>
              <a:t>优点：</a:t>
            </a:r>
            <a:endParaRPr lang="en-US" altLang="zh-CN" dirty="0"/>
          </a:p>
          <a:p>
            <a:pPr lvl="1">
              <a:lnSpc>
                <a:spcPct val="120000"/>
              </a:lnSpc>
            </a:pPr>
            <a:r>
              <a:rPr lang="zh-CN" altLang="en-US" dirty="0"/>
              <a:t>视频片段检索速度快</a:t>
            </a:r>
            <a:endParaRPr lang="en-US" altLang="zh-CN" dirty="0"/>
          </a:p>
          <a:p>
            <a:pPr marL="0" indent="0">
              <a:lnSpc>
                <a:spcPct val="120000"/>
              </a:lnSpc>
              <a:buNone/>
            </a:pPr>
            <a:r>
              <a:rPr lang="zh-CN" altLang="en-US" dirty="0"/>
              <a:t>缺点：</a:t>
            </a:r>
            <a:endParaRPr lang="en-US" altLang="zh-CN" dirty="0"/>
          </a:p>
          <a:p>
            <a:pPr lvl="1">
              <a:lnSpc>
                <a:spcPct val="120000"/>
              </a:lnSpc>
            </a:pPr>
            <a:r>
              <a:rPr lang="zh-CN" altLang="en-US" dirty="0"/>
              <a:t>对于长视频，定位准确率较低（如：数据集</a:t>
            </a:r>
            <a:r>
              <a:rPr lang="en-US" altLang="zh-CN" dirty="0" err="1">
                <a:latin typeface="Arial" panose="020B0604020202020204" pitchFamily="34" charset="0"/>
                <a:cs typeface="Arial" panose="020B0604020202020204" pitchFamily="34" charset="0"/>
              </a:rPr>
              <a:t>TACoS</a:t>
            </a:r>
            <a:r>
              <a:rPr lang="zh-CN" altLang="en-US" dirty="0"/>
              <a:t>）</a:t>
            </a:r>
            <a:endParaRPr lang="en-US" dirty="0"/>
          </a:p>
        </p:txBody>
      </p:sp>
      <p:sp>
        <p:nvSpPr>
          <p:cNvPr id="3" name="Title 2">
            <a:extLst>
              <a:ext uri="{FF2B5EF4-FFF2-40B4-BE49-F238E27FC236}">
                <a16:creationId xmlns:a16="http://schemas.microsoft.com/office/drawing/2014/main" id="{6DBD61B1-9EF0-534A-9CAF-67DAEC039F25}"/>
              </a:ext>
            </a:extLst>
          </p:cNvPr>
          <p:cNvSpPr>
            <a:spLocks noGrp="1"/>
          </p:cNvSpPr>
          <p:nvPr>
            <p:ph type="title"/>
          </p:nvPr>
        </p:nvSpPr>
        <p:spPr>
          <a:xfrm>
            <a:off x="191069" y="365125"/>
            <a:ext cx="10862475" cy="1325563"/>
          </a:xfrm>
        </p:spPr>
        <p:txBody>
          <a:bodyPr/>
          <a:lstStyle/>
          <a:p>
            <a:r>
              <a:rPr lang="zh-CN" altLang="en-US" dirty="0"/>
              <a:t>稀疏型自底向上</a:t>
            </a:r>
            <a:r>
              <a:rPr lang="en-US" altLang="zh-CN" dirty="0"/>
              <a:t>-</a:t>
            </a:r>
            <a:r>
              <a:rPr lang="zh-CN" altLang="en-US" dirty="0"/>
              <a:t>总结</a:t>
            </a:r>
            <a:endParaRPr lang="en-US" dirty="0"/>
          </a:p>
        </p:txBody>
      </p:sp>
    </p:spTree>
    <p:extLst>
      <p:ext uri="{BB962C8B-B14F-4D97-AF65-F5344CB8AC3E}">
        <p14:creationId xmlns:p14="http://schemas.microsoft.com/office/powerpoint/2010/main" val="4270621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CB65DC-41FA-1748-832C-C6402B0B6BC4}"/>
              </a:ext>
            </a:extLst>
          </p:cNvPr>
          <p:cNvSpPr>
            <a:spLocks noGrp="1"/>
          </p:cNvSpPr>
          <p:nvPr>
            <p:ph type="title"/>
          </p:nvPr>
        </p:nvSpPr>
        <p:spPr/>
        <p:txBody>
          <a:bodyPr/>
          <a:lstStyle/>
          <a:p>
            <a:r>
              <a:rPr lang="zh-CN" altLang="en-US" dirty="0"/>
              <a:t>稀疏型自底向上</a:t>
            </a:r>
            <a:endParaRPr lang="en-US" dirty="0"/>
          </a:p>
        </p:txBody>
      </p:sp>
      <p:pic>
        <p:nvPicPr>
          <p:cNvPr id="4" name="Picture 3">
            <a:extLst>
              <a:ext uri="{FF2B5EF4-FFF2-40B4-BE49-F238E27FC236}">
                <a16:creationId xmlns:a16="http://schemas.microsoft.com/office/drawing/2014/main" id="{00FA61C0-B1CF-0847-ABC0-3F43DE40AD91}"/>
              </a:ext>
            </a:extLst>
          </p:cNvPr>
          <p:cNvPicPr>
            <a:picLocks noChangeAspect="1"/>
          </p:cNvPicPr>
          <p:nvPr/>
        </p:nvPicPr>
        <p:blipFill>
          <a:blip r:embed="rId2"/>
          <a:stretch>
            <a:fillRect/>
          </a:stretch>
        </p:blipFill>
        <p:spPr>
          <a:xfrm>
            <a:off x="1891366" y="2661128"/>
            <a:ext cx="8409268" cy="2982984"/>
          </a:xfrm>
          <a:prstGeom prst="rect">
            <a:avLst/>
          </a:prstGeom>
        </p:spPr>
      </p:pic>
      <p:sp>
        <p:nvSpPr>
          <p:cNvPr id="5" name="内容占位符 2">
            <a:extLst>
              <a:ext uri="{FF2B5EF4-FFF2-40B4-BE49-F238E27FC236}">
                <a16:creationId xmlns:a16="http://schemas.microsoft.com/office/drawing/2014/main" id="{DB0BB503-3873-0340-AE4D-3CD82D67054F}"/>
              </a:ext>
            </a:extLst>
          </p:cNvPr>
          <p:cNvSpPr txBox="1">
            <a:spLocks/>
          </p:cNvSpPr>
          <p:nvPr/>
        </p:nvSpPr>
        <p:spPr>
          <a:xfrm>
            <a:off x="329427" y="1842014"/>
            <a:ext cx="7272375" cy="6677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800" dirty="0">
                <a:cs typeface="Calibri" charset="0"/>
              </a:rPr>
              <a:t>为什么目前的</a:t>
            </a:r>
            <a:r>
              <a:rPr lang="zh-CN" altLang="en-US" sz="2800" dirty="0"/>
              <a:t>稀疏型自底向上模型性能不行？</a:t>
            </a:r>
            <a:endParaRPr lang="en-US" altLang="zh-CN" sz="2800" dirty="0">
              <a:cs typeface="Calibri" charset="0"/>
            </a:endParaRPr>
          </a:p>
        </p:txBody>
      </p:sp>
    </p:spTree>
    <p:extLst>
      <p:ext uri="{BB962C8B-B14F-4D97-AF65-F5344CB8AC3E}">
        <p14:creationId xmlns:p14="http://schemas.microsoft.com/office/powerpoint/2010/main" val="1900370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D1C6346-49FD-384B-AB2F-2432233628D4}"/>
              </a:ext>
            </a:extLst>
          </p:cNvPr>
          <p:cNvPicPr>
            <a:picLocks noGrp="1" noChangeAspect="1"/>
          </p:cNvPicPr>
          <p:nvPr>
            <p:ph idx="1"/>
          </p:nvPr>
        </p:nvPicPr>
        <p:blipFill>
          <a:blip r:embed="rId2"/>
          <a:stretch>
            <a:fillRect/>
          </a:stretch>
        </p:blipFill>
        <p:spPr>
          <a:xfrm>
            <a:off x="3317875" y="1756003"/>
            <a:ext cx="8373381" cy="3141941"/>
          </a:xfrm>
        </p:spPr>
      </p:pic>
      <p:sp>
        <p:nvSpPr>
          <p:cNvPr id="3" name="Title 2">
            <a:extLst>
              <a:ext uri="{FF2B5EF4-FFF2-40B4-BE49-F238E27FC236}">
                <a16:creationId xmlns:a16="http://schemas.microsoft.com/office/drawing/2014/main" id="{E019F46A-0C82-A04E-86AA-4A6A5406B64F}"/>
              </a:ext>
            </a:extLst>
          </p:cNvPr>
          <p:cNvSpPr>
            <a:spLocks noGrp="1"/>
          </p:cNvSpPr>
          <p:nvPr>
            <p:ph type="title"/>
          </p:nvPr>
        </p:nvSpPr>
        <p:spPr/>
        <p:txBody>
          <a:bodyPr/>
          <a:lstStyle/>
          <a:p>
            <a:r>
              <a:rPr lang="zh-CN" altLang="en-US" dirty="0"/>
              <a:t>头网络</a:t>
            </a:r>
            <a:endParaRPr lang="en-US" dirty="0"/>
          </a:p>
        </p:txBody>
      </p:sp>
      <p:sp>
        <p:nvSpPr>
          <p:cNvPr id="7" name="TextBox 6">
            <a:extLst>
              <a:ext uri="{FF2B5EF4-FFF2-40B4-BE49-F238E27FC236}">
                <a16:creationId xmlns:a16="http://schemas.microsoft.com/office/drawing/2014/main" id="{18B48EBD-36F1-8C4F-8E53-48D58F72231B}"/>
              </a:ext>
            </a:extLst>
          </p:cNvPr>
          <p:cNvSpPr txBox="1"/>
          <p:nvPr/>
        </p:nvSpPr>
        <p:spPr>
          <a:xfrm>
            <a:off x="449626" y="5099545"/>
            <a:ext cx="10131288" cy="1393330"/>
          </a:xfrm>
          <a:prstGeom prst="rect">
            <a:avLst/>
          </a:prstGeom>
          <a:noFill/>
        </p:spPr>
        <p:txBody>
          <a:bodyPr wrap="square" rtlCol="0">
            <a:spAutoFit/>
          </a:bodyPr>
          <a:lstStyle/>
          <a:p>
            <a:pPr marL="342900" indent="-342900">
              <a:lnSpc>
                <a:spcPct val="120000"/>
              </a:lnSpc>
              <a:buFont typeface="+mj-lt"/>
              <a:buAutoNum type="arabicPeriod"/>
            </a:pPr>
            <a:r>
              <a:rPr lang="zh-CN" altLang="en-US" sz="2400" dirty="0">
                <a:latin typeface="DengXian" panose="02010600030101010101" pitchFamily="2" charset="-122"/>
                <a:ea typeface="DengXian" panose="02010600030101010101" pitchFamily="2" charset="-122"/>
              </a:rPr>
              <a:t>两个边界预测是相互独立的</a:t>
            </a:r>
            <a:endParaRPr lang="en-US" altLang="zh-CN" sz="2400" dirty="0">
              <a:latin typeface="DengXian" panose="02010600030101010101" pitchFamily="2" charset="-122"/>
              <a:ea typeface="DengXian" panose="02010600030101010101" pitchFamily="2" charset="-122"/>
            </a:endParaRPr>
          </a:p>
          <a:p>
            <a:pPr marL="342900" indent="-342900">
              <a:lnSpc>
                <a:spcPct val="120000"/>
              </a:lnSpc>
              <a:buFont typeface="+mj-lt"/>
              <a:buAutoNum type="arabicPeriod"/>
            </a:pPr>
            <a:r>
              <a:rPr lang="zh-CN" altLang="en-US" sz="2400" dirty="0">
                <a:latin typeface="DengXian" panose="02010600030101010101" pitchFamily="2" charset="-122"/>
                <a:ea typeface="DengXian" panose="02010600030101010101" pitchFamily="2" charset="-122"/>
              </a:rPr>
              <a:t>正负样本之间极度不均</a:t>
            </a:r>
            <a:endParaRPr lang="en-US" altLang="zh-CN" sz="2400" dirty="0">
              <a:latin typeface="DengXian" panose="02010600030101010101" pitchFamily="2" charset="-122"/>
              <a:ea typeface="DengXian" panose="02010600030101010101" pitchFamily="2" charset="-122"/>
            </a:endParaRPr>
          </a:p>
          <a:p>
            <a:pPr marL="342900" indent="-342900">
              <a:lnSpc>
                <a:spcPct val="120000"/>
              </a:lnSpc>
              <a:buFont typeface="+mj-lt"/>
              <a:buAutoNum type="arabicPeriod"/>
            </a:pPr>
            <a:r>
              <a:rPr lang="zh-CN" altLang="en-US" sz="2400" dirty="0">
                <a:latin typeface="DengXian" panose="02010600030101010101" pitchFamily="2" charset="-122"/>
                <a:ea typeface="DengXian" panose="02010600030101010101" pitchFamily="2" charset="-122"/>
              </a:rPr>
              <a:t>即使没有查询约束，检测视频中动作边界仍然是一个非常困难的问题</a:t>
            </a:r>
            <a:endParaRPr lang="en-US" altLang="zh-CN" sz="2400"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2527326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solidFill>
                  <a:srgbClr val="FF0000"/>
                </a:solidFill>
              </a:rPr>
              <a:t>物体级别识别</a:t>
            </a:r>
            <a:endParaRPr lang="en-US" altLang="zh-CN" dirty="0">
              <a:solidFill>
                <a:srgbClr val="FF0000"/>
              </a:solidFill>
            </a:endParaRPr>
          </a:p>
          <a:p>
            <a:pPr>
              <a:lnSpc>
                <a:spcPct val="150000"/>
              </a:lnSpc>
            </a:pPr>
            <a:r>
              <a:rPr lang="zh-CN" altLang="en-US" dirty="0"/>
              <a:t>场景级别识别</a:t>
            </a:r>
            <a:endParaRPr lang="en-US" altLang="zh-CN" dirty="0"/>
          </a:p>
          <a:p>
            <a:pPr>
              <a:lnSpc>
                <a:spcPct val="150000"/>
              </a:lnSpc>
            </a:pPr>
            <a:r>
              <a:rPr lang="zh-CN" altLang="en-US" dirty="0"/>
              <a:t>场景级别理解</a:t>
            </a:r>
            <a:endParaRPr lang="en-US" altLang="zh-CN" dirty="0"/>
          </a:p>
          <a:p>
            <a:pPr>
              <a:lnSpc>
                <a:spcPct val="150000"/>
              </a:lnSpc>
            </a:pPr>
            <a:r>
              <a:rPr lang="zh-CN" altLang="en-US" dirty="0"/>
              <a:t>场景级别推理</a:t>
            </a:r>
            <a:endParaRPr lang="en-US" dirty="0"/>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pic>
        <p:nvPicPr>
          <p:cNvPr id="4" name="Picture 3">
            <a:extLst>
              <a:ext uri="{FF2B5EF4-FFF2-40B4-BE49-F238E27FC236}">
                <a16:creationId xmlns:a16="http://schemas.microsoft.com/office/drawing/2014/main" id="{50590877-C789-2243-B691-FFBD86C22870}"/>
              </a:ext>
            </a:extLst>
          </p:cNvPr>
          <p:cNvPicPr>
            <a:picLocks noChangeAspect="1"/>
          </p:cNvPicPr>
          <p:nvPr/>
        </p:nvPicPr>
        <p:blipFill>
          <a:blip r:embed="rId2"/>
          <a:stretch>
            <a:fillRect/>
          </a:stretch>
        </p:blipFill>
        <p:spPr>
          <a:xfrm>
            <a:off x="7330814" y="791443"/>
            <a:ext cx="4514850" cy="1839763"/>
          </a:xfrm>
          <a:prstGeom prst="rect">
            <a:avLst/>
          </a:prstGeom>
        </p:spPr>
      </p:pic>
      <p:sp>
        <p:nvSpPr>
          <p:cNvPr id="5" name="TextBox 4">
            <a:extLst>
              <a:ext uri="{FF2B5EF4-FFF2-40B4-BE49-F238E27FC236}">
                <a16:creationId xmlns:a16="http://schemas.microsoft.com/office/drawing/2014/main" id="{47688D0C-A448-3A46-9F1B-3BDA4C5024B0}"/>
              </a:ext>
            </a:extLst>
          </p:cNvPr>
          <p:cNvSpPr txBox="1"/>
          <p:nvPr/>
        </p:nvSpPr>
        <p:spPr>
          <a:xfrm>
            <a:off x="5743314" y="1480491"/>
            <a:ext cx="1511300" cy="461665"/>
          </a:xfrm>
          <a:prstGeom prst="rect">
            <a:avLst/>
          </a:prstGeom>
          <a:noFill/>
        </p:spPr>
        <p:txBody>
          <a:bodyPr wrap="square" rtlCol="0">
            <a:spAutoFit/>
          </a:bodyPr>
          <a:lstStyle/>
          <a:p>
            <a:r>
              <a:rPr lang="zh-CN" altLang="en-US" sz="2400" dirty="0"/>
              <a:t>物体分类</a:t>
            </a:r>
            <a:endParaRPr lang="en-US" sz="2400" dirty="0"/>
          </a:p>
        </p:txBody>
      </p:sp>
      <p:pic>
        <p:nvPicPr>
          <p:cNvPr id="6" name="Picture 5">
            <a:extLst>
              <a:ext uri="{FF2B5EF4-FFF2-40B4-BE49-F238E27FC236}">
                <a16:creationId xmlns:a16="http://schemas.microsoft.com/office/drawing/2014/main" id="{144DFC92-F0EC-B245-8940-E9C897653F1C}"/>
              </a:ext>
            </a:extLst>
          </p:cNvPr>
          <p:cNvPicPr>
            <a:picLocks noChangeAspect="1"/>
          </p:cNvPicPr>
          <p:nvPr/>
        </p:nvPicPr>
        <p:blipFill>
          <a:blip r:embed="rId3"/>
          <a:stretch>
            <a:fillRect/>
          </a:stretch>
        </p:blipFill>
        <p:spPr>
          <a:xfrm>
            <a:off x="7330814" y="2924745"/>
            <a:ext cx="4816214" cy="1466429"/>
          </a:xfrm>
          <a:prstGeom prst="rect">
            <a:avLst/>
          </a:prstGeom>
        </p:spPr>
      </p:pic>
      <p:sp>
        <p:nvSpPr>
          <p:cNvPr id="7" name="TextBox 6">
            <a:extLst>
              <a:ext uri="{FF2B5EF4-FFF2-40B4-BE49-F238E27FC236}">
                <a16:creationId xmlns:a16="http://schemas.microsoft.com/office/drawing/2014/main" id="{61059F9B-7C61-D74C-9601-172B9442F20A}"/>
              </a:ext>
            </a:extLst>
          </p:cNvPr>
          <p:cNvSpPr txBox="1"/>
          <p:nvPr/>
        </p:nvSpPr>
        <p:spPr>
          <a:xfrm>
            <a:off x="5743314" y="3309912"/>
            <a:ext cx="1511300" cy="461665"/>
          </a:xfrm>
          <a:prstGeom prst="rect">
            <a:avLst/>
          </a:prstGeom>
          <a:noFill/>
        </p:spPr>
        <p:txBody>
          <a:bodyPr wrap="square" rtlCol="0">
            <a:spAutoFit/>
          </a:bodyPr>
          <a:lstStyle/>
          <a:p>
            <a:r>
              <a:rPr lang="zh-CN" altLang="en-US" sz="2400" dirty="0"/>
              <a:t>目标检测</a:t>
            </a:r>
            <a:endParaRPr lang="en-US" sz="2400" dirty="0"/>
          </a:p>
        </p:txBody>
      </p:sp>
      <p:pic>
        <p:nvPicPr>
          <p:cNvPr id="8" name="Picture 7">
            <a:extLst>
              <a:ext uri="{FF2B5EF4-FFF2-40B4-BE49-F238E27FC236}">
                <a16:creationId xmlns:a16="http://schemas.microsoft.com/office/drawing/2014/main" id="{B4D25557-7494-F64B-828E-6EC046BAF54C}"/>
              </a:ext>
            </a:extLst>
          </p:cNvPr>
          <p:cNvPicPr>
            <a:picLocks noChangeAspect="1"/>
          </p:cNvPicPr>
          <p:nvPr/>
        </p:nvPicPr>
        <p:blipFill>
          <a:blip r:embed="rId4"/>
          <a:stretch>
            <a:fillRect/>
          </a:stretch>
        </p:blipFill>
        <p:spPr>
          <a:xfrm>
            <a:off x="7330814" y="4684713"/>
            <a:ext cx="4674822" cy="1771511"/>
          </a:xfrm>
          <a:prstGeom prst="rect">
            <a:avLst/>
          </a:prstGeom>
        </p:spPr>
      </p:pic>
      <p:sp>
        <p:nvSpPr>
          <p:cNvPr id="9" name="TextBox 8">
            <a:extLst>
              <a:ext uri="{FF2B5EF4-FFF2-40B4-BE49-F238E27FC236}">
                <a16:creationId xmlns:a16="http://schemas.microsoft.com/office/drawing/2014/main" id="{CF3274A3-A2DD-4645-A53E-E8E15A84A6B3}"/>
              </a:ext>
            </a:extLst>
          </p:cNvPr>
          <p:cNvSpPr txBox="1"/>
          <p:nvPr/>
        </p:nvSpPr>
        <p:spPr>
          <a:xfrm>
            <a:off x="5743314" y="5339635"/>
            <a:ext cx="1511300" cy="461665"/>
          </a:xfrm>
          <a:prstGeom prst="rect">
            <a:avLst/>
          </a:prstGeom>
          <a:noFill/>
        </p:spPr>
        <p:txBody>
          <a:bodyPr wrap="square" rtlCol="0">
            <a:spAutoFit/>
          </a:bodyPr>
          <a:lstStyle/>
          <a:p>
            <a:r>
              <a:rPr lang="zh-CN" altLang="en-US" sz="2400" dirty="0"/>
              <a:t>实例分割</a:t>
            </a:r>
            <a:endParaRPr lang="en-US" sz="2400" dirty="0"/>
          </a:p>
        </p:txBody>
      </p:sp>
      <p:sp>
        <p:nvSpPr>
          <p:cNvPr id="10" name="Content Placeholder 2">
            <a:extLst>
              <a:ext uri="{FF2B5EF4-FFF2-40B4-BE49-F238E27FC236}">
                <a16:creationId xmlns:a16="http://schemas.microsoft.com/office/drawing/2014/main" id="{8F13CF78-C875-9048-9EA4-D084E71293A3}"/>
              </a:ext>
            </a:extLst>
          </p:cNvPr>
          <p:cNvSpPr txBox="1">
            <a:spLocks/>
          </p:cNvSpPr>
          <p:nvPr/>
        </p:nvSpPr>
        <p:spPr>
          <a:xfrm>
            <a:off x="0" y="6302306"/>
            <a:ext cx="11353800" cy="5556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err="1">
                <a:solidFill>
                  <a:schemeClr val="tx1">
                    <a:lumMod val="50000"/>
                    <a:lumOff val="50000"/>
                  </a:schemeClr>
                </a:solidFill>
                <a:latin typeface="Arial" charset="0"/>
                <a:ea typeface="Arial" charset="0"/>
                <a:cs typeface="Arial" charset="0"/>
              </a:rPr>
              <a:t>Kaiming</a:t>
            </a:r>
            <a:r>
              <a:rPr lang="en-US" sz="1200" dirty="0">
                <a:solidFill>
                  <a:schemeClr val="tx1">
                    <a:lumMod val="50000"/>
                    <a:lumOff val="50000"/>
                  </a:schemeClr>
                </a:solidFill>
                <a:latin typeface="Arial" charset="0"/>
                <a:ea typeface="Arial" charset="0"/>
                <a:cs typeface="Arial" charset="0"/>
              </a:rPr>
              <a:t> He et al. Mask RCNN. In ICCV, 2017.﻿</a:t>
            </a:r>
          </a:p>
          <a:p>
            <a:pPr marL="0" indent="0">
              <a:lnSpc>
                <a:spcPts val="1300"/>
              </a:lnSpc>
              <a:spcBef>
                <a:spcPts val="0"/>
              </a:spcBef>
              <a:buNone/>
            </a:pPr>
            <a:r>
              <a:rPr lang="en-US" sz="1200" dirty="0">
                <a:solidFill>
                  <a:schemeClr val="tx1">
                    <a:lumMod val="50000"/>
                    <a:lumOff val="50000"/>
                  </a:schemeClr>
                </a:solidFill>
                <a:latin typeface="Arial" charset="0"/>
                <a:ea typeface="Arial" charset="0"/>
                <a:cs typeface="Arial" charset="0"/>
              </a:rPr>
              <a:t>Alex </a:t>
            </a:r>
            <a:r>
              <a:rPr lang="en-US" sz="1200" dirty="0" err="1">
                <a:solidFill>
                  <a:schemeClr val="tx1">
                    <a:lumMod val="50000"/>
                    <a:lumOff val="50000"/>
                  </a:schemeClr>
                </a:solidFill>
                <a:latin typeface="Arial" charset="0"/>
                <a:ea typeface="Arial" charset="0"/>
                <a:cs typeface="Arial" charset="0"/>
              </a:rPr>
              <a:t>Krizhevsky</a:t>
            </a:r>
            <a:r>
              <a:rPr lang="en-US" sz="1200" dirty="0">
                <a:solidFill>
                  <a:schemeClr val="tx1">
                    <a:lumMod val="50000"/>
                    <a:lumOff val="50000"/>
                  </a:schemeClr>
                </a:solidFill>
                <a:latin typeface="Arial" charset="0"/>
                <a:ea typeface="Arial" charset="0"/>
                <a:cs typeface="Arial" charset="0"/>
              </a:rPr>
              <a:t> et al. ﻿ImageNet Classification with Deep Convolutional Neural Networks. In </a:t>
            </a:r>
            <a:r>
              <a:rPr lang="en-US" sz="1200" dirty="0" err="1">
                <a:solidFill>
                  <a:schemeClr val="tx1">
                    <a:lumMod val="50000"/>
                    <a:lumOff val="50000"/>
                  </a:schemeClr>
                </a:solidFill>
                <a:latin typeface="Arial" charset="0"/>
                <a:ea typeface="Arial" charset="0"/>
                <a:cs typeface="Arial" charset="0"/>
              </a:rPr>
              <a:t>NeurIPS</a:t>
            </a:r>
            <a:r>
              <a:rPr lang="en-US" sz="1200" dirty="0">
                <a:solidFill>
                  <a:schemeClr val="tx1">
                    <a:lumMod val="50000"/>
                    <a:lumOff val="50000"/>
                  </a:schemeClr>
                </a:solidFill>
                <a:latin typeface="Arial" charset="0"/>
                <a:ea typeface="Arial" charset="0"/>
                <a:cs typeface="Arial" charset="0"/>
              </a:rPr>
              <a:t>, 2012.﻿</a:t>
            </a:r>
          </a:p>
          <a:p>
            <a:pPr marL="0" indent="0">
              <a:lnSpc>
                <a:spcPts val="1300"/>
              </a:lnSpc>
              <a:spcBef>
                <a:spcPts val="0"/>
              </a:spcBef>
              <a:buNone/>
            </a:pPr>
            <a:r>
              <a:rPr lang="en-US" sz="1200" dirty="0">
                <a:solidFill>
                  <a:schemeClr val="tx1">
                    <a:lumMod val="50000"/>
                    <a:lumOff val="50000"/>
                  </a:schemeClr>
                </a:solidFill>
                <a:latin typeface="Arial" charset="0"/>
                <a:ea typeface="Arial" charset="0"/>
                <a:cs typeface="Arial" charset="0"/>
              </a:rPr>
              <a:t>Ross </a:t>
            </a:r>
            <a:r>
              <a:rPr lang="en-US" sz="1200" dirty="0" err="1">
                <a:solidFill>
                  <a:schemeClr val="tx1">
                    <a:lumMod val="50000"/>
                    <a:lumOff val="50000"/>
                  </a:schemeClr>
                </a:solidFill>
                <a:latin typeface="Arial" charset="0"/>
                <a:ea typeface="Arial" charset="0"/>
                <a:cs typeface="Arial" charset="0"/>
              </a:rPr>
              <a:t>Girshick</a:t>
            </a:r>
            <a:r>
              <a:rPr lang="en-US" sz="1200" dirty="0">
                <a:solidFill>
                  <a:schemeClr val="tx1">
                    <a:lumMod val="50000"/>
                    <a:lumOff val="50000"/>
                  </a:schemeClr>
                </a:solidFill>
                <a:latin typeface="Arial" charset="0"/>
                <a:ea typeface="Arial" charset="0"/>
                <a:cs typeface="Arial" charset="0"/>
              </a:rPr>
              <a:t> et al. ﻿Rich feature hierarchies for accurate object detection and semantic segmentation. In CVPR, 2014</a:t>
            </a:r>
          </a:p>
        </p:txBody>
      </p:sp>
    </p:spTree>
    <p:extLst>
      <p:ext uri="{BB962C8B-B14F-4D97-AF65-F5344CB8AC3E}">
        <p14:creationId xmlns:p14="http://schemas.microsoft.com/office/powerpoint/2010/main" val="11118460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A1494D-E3C7-774B-B508-E964123E0BAF}"/>
              </a:ext>
            </a:extLst>
          </p:cNvPr>
          <p:cNvSpPr>
            <a:spLocks noGrp="1"/>
          </p:cNvSpPr>
          <p:nvPr>
            <p:ph idx="1"/>
          </p:nvPr>
        </p:nvSpPr>
        <p:spPr>
          <a:xfrm>
            <a:off x="740953" y="4702439"/>
            <a:ext cx="10515600" cy="627208"/>
          </a:xfrm>
        </p:spPr>
        <p:txBody>
          <a:bodyPr>
            <a:normAutofit/>
          </a:bodyPr>
          <a:lstStyle/>
          <a:p>
            <a:pPr marL="514350" indent="-514350">
              <a:buFont typeface="+mj-lt"/>
              <a:buAutoNum type="arabicPeriod"/>
            </a:pPr>
            <a:r>
              <a:rPr lang="zh-CN" altLang="en-US" sz="2400" dirty="0"/>
              <a:t>每个视频中可能包含丰富的场景变换（分布中视频的不同位置）</a:t>
            </a:r>
            <a:endParaRPr lang="en-US" sz="2400" dirty="0"/>
          </a:p>
        </p:txBody>
      </p:sp>
      <p:sp>
        <p:nvSpPr>
          <p:cNvPr id="3" name="Title 2">
            <a:extLst>
              <a:ext uri="{FF2B5EF4-FFF2-40B4-BE49-F238E27FC236}">
                <a16:creationId xmlns:a16="http://schemas.microsoft.com/office/drawing/2014/main" id="{DE38D64F-323F-B644-9521-E8807D9B34EF}"/>
              </a:ext>
            </a:extLst>
          </p:cNvPr>
          <p:cNvSpPr>
            <a:spLocks noGrp="1"/>
          </p:cNvSpPr>
          <p:nvPr>
            <p:ph type="title"/>
          </p:nvPr>
        </p:nvSpPr>
        <p:spPr/>
        <p:txBody>
          <a:bodyPr/>
          <a:lstStyle/>
          <a:p>
            <a:r>
              <a:rPr lang="zh-CN" altLang="en-US" dirty="0"/>
              <a:t>骨干网络</a:t>
            </a:r>
            <a:endParaRPr lang="en-US" dirty="0"/>
          </a:p>
        </p:txBody>
      </p:sp>
      <p:pic>
        <p:nvPicPr>
          <p:cNvPr id="4" name="Picture 3">
            <a:extLst>
              <a:ext uri="{FF2B5EF4-FFF2-40B4-BE49-F238E27FC236}">
                <a16:creationId xmlns:a16="http://schemas.microsoft.com/office/drawing/2014/main" id="{B6A365A2-310D-624E-A0EC-B801B52F4360}"/>
              </a:ext>
            </a:extLst>
          </p:cNvPr>
          <p:cNvPicPr>
            <a:picLocks noChangeAspect="1"/>
          </p:cNvPicPr>
          <p:nvPr/>
        </p:nvPicPr>
        <p:blipFill>
          <a:blip r:embed="rId2"/>
          <a:stretch>
            <a:fillRect/>
          </a:stretch>
        </p:blipFill>
        <p:spPr>
          <a:xfrm>
            <a:off x="6096000" y="1911427"/>
            <a:ext cx="5481918" cy="1944578"/>
          </a:xfrm>
          <a:prstGeom prst="rect">
            <a:avLst/>
          </a:prstGeom>
        </p:spPr>
      </p:pic>
    </p:spTree>
    <p:extLst>
      <p:ext uri="{BB962C8B-B14F-4D97-AF65-F5344CB8AC3E}">
        <p14:creationId xmlns:p14="http://schemas.microsoft.com/office/powerpoint/2010/main" val="745031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8D302-CFEC-D543-A15C-43FBAE5D2D52}"/>
              </a:ext>
            </a:extLst>
          </p:cNvPr>
          <p:cNvSpPr>
            <a:spLocks noGrp="1"/>
          </p:cNvSpPr>
          <p:nvPr>
            <p:ph type="title"/>
          </p:nvPr>
        </p:nvSpPr>
        <p:spPr/>
        <p:txBody>
          <a:bodyPr/>
          <a:lstStyle/>
          <a:p>
            <a:r>
              <a:rPr lang="zh-CN" altLang="en-US" dirty="0"/>
              <a:t>密集型自底向上</a:t>
            </a:r>
            <a:endParaRPr lang="en-US" dirty="0"/>
          </a:p>
        </p:txBody>
      </p:sp>
      <p:pic>
        <p:nvPicPr>
          <p:cNvPr id="4" name="Picture 3">
            <a:extLst>
              <a:ext uri="{FF2B5EF4-FFF2-40B4-BE49-F238E27FC236}">
                <a16:creationId xmlns:a16="http://schemas.microsoft.com/office/drawing/2014/main" id="{B2A16ED2-BD3D-CA4A-A37F-46FB41F9217B}"/>
              </a:ext>
            </a:extLst>
          </p:cNvPr>
          <p:cNvPicPr>
            <a:picLocks noChangeAspect="1"/>
          </p:cNvPicPr>
          <p:nvPr/>
        </p:nvPicPr>
        <p:blipFill>
          <a:blip r:embed="rId2"/>
          <a:stretch>
            <a:fillRect/>
          </a:stretch>
        </p:blipFill>
        <p:spPr>
          <a:xfrm>
            <a:off x="6695957" y="2849142"/>
            <a:ext cx="4855542" cy="1774641"/>
          </a:xfrm>
          <a:prstGeom prst="rect">
            <a:avLst/>
          </a:prstGeom>
        </p:spPr>
      </p:pic>
      <p:pic>
        <p:nvPicPr>
          <p:cNvPr id="5" name="Picture 4">
            <a:extLst>
              <a:ext uri="{FF2B5EF4-FFF2-40B4-BE49-F238E27FC236}">
                <a16:creationId xmlns:a16="http://schemas.microsoft.com/office/drawing/2014/main" id="{8AB0EB69-E0AC-6342-B942-17843903A75B}"/>
              </a:ext>
            </a:extLst>
          </p:cNvPr>
          <p:cNvPicPr>
            <a:picLocks noChangeAspect="1"/>
          </p:cNvPicPr>
          <p:nvPr/>
        </p:nvPicPr>
        <p:blipFill>
          <a:blip r:embed="rId3"/>
          <a:stretch>
            <a:fillRect/>
          </a:stretch>
        </p:blipFill>
        <p:spPr>
          <a:xfrm>
            <a:off x="514866" y="2849142"/>
            <a:ext cx="5002854" cy="1774641"/>
          </a:xfrm>
          <a:prstGeom prst="rect">
            <a:avLst/>
          </a:prstGeom>
        </p:spPr>
      </p:pic>
      <p:sp>
        <p:nvSpPr>
          <p:cNvPr id="6" name="Right Arrow 5">
            <a:extLst>
              <a:ext uri="{FF2B5EF4-FFF2-40B4-BE49-F238E27FC236}">
                <a16:creationId xmlns:a16="http://schemas.microsoft.com/office/drawing/2014/main" id="{92A25B4F-ABE3-F544-BD81-6B5672E4139C}"/>
              </a:ext>
            </a:extLst>
          </p:cNvPr>
          <p:cNvSpPr/>
          <p:nvPr/>
        </p:nvSpPr>
        <p:spPr>
          <a:xfrm>
            <a:off x="5744730" y="3292813"/>
            <a:ext cx="702540" cy="1106432"/>
          </a:xfrm>
          <a:prstGeom prst="rightArrow">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highlight>
                <a:srgbClr val="808080"/>
              </a:highlight>
            </a:endParaRPr>
          </a:p>
        </p:txBody>
      </p:sp>
      <p:sp>
        <p:nvSpPr>
          <p:cNvPr id="7" name="TextBox 6">
            <a:extLst>
              <a:ext uri="{FF2B5EF4-FFF2-40B4-BE49-F238E27FC236}">
                <a16:creationId xmlns:a16="http://schemas.microsoft.com/office/drawing/2014/main" id="{3ED49622-56D3-AC47-9A1F-AC8DF6432EC5}"/>
              </a:ext>
            </a:extLst>
          </p:cNvPr>
          <p:cNvSpPr txBox="1"/>
          <p:nvPr/>
        </p:nvSpPr>
        <p:spPr>
          <a:xfrm>
            <a:off x="6642178" y="2301399"/>
            <a:ext cx="4963099"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G</a:t>
            </a:r>
            <a:r>
              <a:rPr lang="en-US" sz="2000" dirty="0">
                <a:latin typeface="Arial" panose="020B0604020202020204" pitchFamily="34" charset="0"/>
                <a:cs typeface="Arial" panose="020B0604020202020204" pitchFamily="34" charset="0"/>
              </a:rPr>
              <a:t>raph-FPN with </a:t>
            </a:r>
            <a:r>
              <a:rPr lang="en-US" sz="2000" dirty="0">
                <a:solidFill>
                  <a:srgbClr val="FF0000"/>
                </a:solidFill>
                <a:latin typeface="Arial" panose="020B0604020202020204" pitchFamily="34" charset="0"/>
                <a:cs typeface="Arial" panose="020B0604020202020204" pitchFamily="34" charset="0"/>
              </a:rPr>
              <a:t>D</a:t>
            </a:r>
            <a:r>
              <a:rPr lang="en-US" sz="2000" dirty="0">
                <a:latin typeface="Arial" panose="020B0604020202020204" pitchFamily="34" charset="0"/>
                <a:cs typeface="Arial" panose="020B0604020202020204" pitchFamily="34" charset="0"/>
              </a:rPr>
              <a:t>ense </a:t>
            </a:r>
            <a:r>
              <a:rPr lang="en-US" sz="2000" dirty="0">
                <a:solidFill>
                  <a:srgbClr val="FF0000"/>
                </a:solidFill>
                <a:latin typeface="Arial" panose="020B0604020202020204" pitchFamily="34" charset="0"/>
                <a:cs typeface="Arial" panose="020B0604020202020204" pitchFamily="34" charset="0"/>
              </a:rPr>
              <a:t>P</a:t>
            </a:r>
            <a:r>
              <a:rPr lang="en-US" sz="2000" dirty="0">
                <a:latin typeface="Arial" panose="020B0604020202020204" pitchFamily="34" charset="0"/>
                <a:cs typeface="Arial" panose="020B0604020202020204" pitchFamily="34" charset="0"/>
              </a:rPr>
              <a:t>redictions (GDP)</a:t>
            </a:r>
          </a:p>
        </p:txBody>
      </p:sp>
    </p:spTree>
    <p:extLst>
      <p:ext uri="{BB962C8B-B14F-4D97-AF65-F5344CB8AC3E}">
        <p14:creationId xmlns:p14="http://schemas.microsoft.com/office/powerpoint/2010/main" val="17026341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9676B-9100-C04E-8175-5761563F3BB3}"/>
              </a:ext>
            </a:extLst>
          </p:cNvPr>
          <p:cNvSpPr>
            <a:spLocks noGrp="1"/>
          </p:cNvSpPr>
          <p:nvPr>
            <p:ph type="title"/>
          </p:nvPr>
        </p:nvSpPr>
        <p:spPr/>
        <p:txBody>
          <a:bodyPr/>
          <a:lstStyle/>
          <a:p>
            <a:r>
              <a:rPr lang="zh-CN" altLang="en-US" dirty="0"/>
              <a:t>骨干网络</a:t>
            </a:r>
            <a:endParaRPr lang="en-US" dirty="0"/>
          </a:p>
        </p:txBody>
      </p:sp>
      <p:pic>
        <p:nvPicPr>
          <p:cNvPr id="4" name="Picture 3">
            <a:extLst>
              <a:ext uri="{FF2B5EF4-FFF2-40B4-BE49-F238E27FC236}">
                <a16:creationId xmlns:a16="http://schemas.microsoft.com/office/drawing/2014/main" id="{31169054-2D49-8945-BD63-62BA71B4AD2E}"/>
              </a:ext>
            </a:extLst>
          </p:cNvPr>
          <p:cNvPicPr>
            <a:picLocks noChangeAspect="1"/>
          </p:cNvPicPr>
          <p:nvPr/>
        </p:nvPicPr>
        <p:blipFill>
          <a:blip r:embed="rId2"/>
          <a:stretch>
            <a:fillRect/>
          </a:stretch>
        </p:blipFill>
        <p:spPr>
          <a:xfrm>
            <a:off x="6414052" y="446170"/>
            <a:ext cx="5587734" cy="2042247"/>
          </a:xfrm>
          <a:prstGeom prst="rect">
            <a:avLst/>
          </a:prstGeom>
        </p:spPr>
      </p:pic>
      <p:pic>
        <p:nvPicPr>
          <p:cNvPr id="5" name="内容占位符 3">
            <a:extLst>
              <a:ext uri="{FF2B5EF4-FFF2-40B4-BE49-F238E27FC236}">
                <a16:creationId xmlns:a16="http://schemas.microsoft.com/office/drawing/2014/main" id="{5F191976-E4C8-E649-92F7-0D213AE7D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14" y="2006144"/>
            <a:ext cx="6115050" cy="4552129"/>
          </a:xfrm>
          <a:prstGeom prst="rect">
            <a:avLst/>
          </a:prstGeom>
        </p:spPr>
      </p:pic>
      <p:sp>
        <p:nvSpPr>
          <p:cNvPr id="6" name="Content Placeholder 2">
            <a:extLst>
              <a:ext uri="{FF2B5EF4-FFF2-40B4-BE49-F238E27FC236}">
                <a16:creationId xmlns:a16="http://schemas.microsoft.com/office/drawing/2014/main" id="{F990A33F-AEDC-0E4E-BB6C-3639E67DB4F9}"/>
              </a:ext>
            </a:extLst>
          </p:cNvPr>
          <p:cNvSpPr txBox="1">
            <a:spLocks/>
          </p:cNvSpPr>
          <p:nvPr/>
        </p:nvSpPr>
        <p:spPr>
          <a:xfrm>
            <a:off x="-1" y="6565753"/>
            <a:ext cx="8799443"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a:solidFill>
                  <a:schemeClr val="tx1">
                    <a:lumMod val="50000"/>
                    <a:lumOff val="50000"/>
                  </a:schemeClr>
                </a:solidFill>
                <a:latin typeface="Arial" panose="020B0604020202020204" pitchFamily="34" charset="0"/>
                <a:cs typeface="Arial" panose="020B0604020202020204" pitchFamily="34" charset="0"/>
              </a:rPr>
              <a:t>Adams Wei Yu et al. </a:t>
            </a:r>
            <a:r>
              <a:rPr lang="en-US" sz="1200" dirty="0" err="1">
                <a:solidFill>
                  <a:schemeClr val="tx1">
                    <a:lumMod val="50000"/>
                    <a:lumOff val="50000"/>
                  </a:schemeClr>
                </a:solidFill>
                <a:latin typeface="Arial" panose="020B0604020202020204" pitchFamily="34" charset="0"/>
                <a:cs typeface="Arial" panose="020B0604020202020204" pitchFamily="34" charset="0"/>
              </a:rPr>
              <a:t>Qanet</a:t>
            </a:r>
            <a:r>
              <a:rPr lang="en-US" sz="1200" dirty="0">
                <a:solidFill>
                  <a:schemeClr val="tx1">
                    <a:lumMod val="50000"/>
                    <a:lumOff val="50000"/>
                  </a:schemeClr>
                </a:solidFill>
                <a:latin typeface="Arial" panose="020B0604020202020204" pitchFamily="34" charset="0"/>
                <a:cs typeface="Arial" panose="020B0604020202020204" pitchFamily="34" charset="0"/>
              </a:rPr>
              <a:t>: Combining local convolution with global self-attention for reading comprehension. In ICLR. 2018.</a:t>
            </a:r>
          </a:p>
        </p:txBody>
      </p:sp>
    </p:spTree>
    <p:extLst>
      <p:ext uri="{BB962C8B-B14F-4D97-AF65-F5344CB8AC3E}">
        <p14:creationId xmlns:p14="http://schemas.microsoft.com/office/powerpoint/2010/main" val="724300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6DBFC-AF13-5942-AD95-FC187701154B}"/>
              </a:ext>
            </a:extLst>
          </p:cNvPr>
          <p:cNvSpPr>
            <a:spLocks noGrp="1"/>
          </p:cNvSpPr>
          <p:nvPr>
            <p:ph type="title"/>
          </p:nvPr>
        </p:nvSpPr>
        <p:spPr>
          <a:xfrm>
            <a:off x="278296" y="365125"/>
            <a:ext cx="11075504" cy="1325563"/>
          </a:xfrm>
        </p:spPr>
        <p:txBody>
          <a:bodyPr/>
          <a:lstStyle/>
          <a:p>
            <a:r>
              <a:rPr lang="en-US" dirty="0"/>
              <a:t>Graph-FPN</a:t>
            </a:r>
            <a:r>
              <a:rPr lang="zh-CN" altLang="en-US" dirty="0"/>
              <a:t>层</a:t>
            </a:r>
            <a:endParaRPr lang="en-US" dirty="0"/>
          </a:p>
        </p:txBody>
      </p:sp>
      <p:pic>
        <p:nvPicPr>
          <p:cNvPr id="4" name="Picture 3">
            <a:extLst>
              <a:ext uri="{FF2B5EF4-FFF2-40B4-BE49-F238E27FC236}">
                <a16:creationId xmlns:a16="http://schemas.microsoft.com/office/drawing/2014/main" id="{14F434CF-46B7-C949-AF2E-03E31C0F0CA7}"/>
              </a:ext>
            </a:extLst>
          </p:cNvPr>
          <p:cNvPicPr>
            <a:picLocks noChangeAspect="1"/>
          </p:cNvPicPr>
          <p:nvPr/>
        </p:nvPicPr>
        <p:blipFill rotWithShape="1">
          <a:blip r:embed="rId2"/>
          <a:srcRect b="1211"/>
          <a:stretch/>
        </p:blipFill>
        <p:spPr>
          <a:xfrm>
            <a:off x="216319" y="2439700"/>
            <a:ext cx="8092794" cy="4053175"/>
          </a:xfrm>
          <a:prstGeom prst="rect">
            <a:avLst/>
          </a:prstGeom>
        </p:spPr>
      </p:pic>
      <p:pic>
        <p:nvPicPr>
          <p:cNvPr id="5" name="Picture 4">
            <a:extLst>
              <a:ext uri="{FF2B5EF4-FFF2-40B4-BE49-F238E27FC236}">
                <a16:creationId xmlns:a16="http://schemas.microsoft.com/office/drawing/2014/main" id="{DA56E7AD-27C2-2A4F-AAFE-83DFE65B3F79}"/>
              </a:ext>
            </a:extLst>
          </p:cNvPr>
          <p:cNvPicPr>
            <a:picLocks noChangeAspect="1"/>
          </p:cNvPicPr>
          <p:nvPr/>
        </p:nvPicPr>
        <p:blipFill>
          <a:blip r:embed="rId3"/>
          <a:stretch>
            <a:fillRect/>
          </a:stretch>
        </p:blipFill>
        <p:spPr>
          <a:xfrm>
            <a:off x="6414052" y="446170"/>
            <a:ext cx="5587734" cy="2042247"/>
          </a:xfrm>
          <a:prstGeom prst="rect">
            <a:avLst/>
          </a:prstGeom>
        </p:spPr>
      </p:pic>
    </p:spTree>
    <p:extLst>
      <p:ext uri="{BB962C8B-B14F-4D97-AF65-F5344CB8AC3E}">
        <p14:creationId xmlns:p14="http://schemas.microsoft.com/office/powerpoint/2010/main" val="23735243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75009-9824-454C-8F61-14088E0096A9}"/>
              </a:ext>
            </a:extLst>
          </p:cNvPr>
          <p:cNvSpPr>
            <a:spLocks noGrp="1"/>
          </p:cNvSpPr>
          <p:nvPr>
            <p:ph type="title"/>
          </p:nvPr>
        </p:nvSpPr>
        <p:spPr/>
        <p:txBody>
          <a:bodyPr/>
          <a:lstStyle/>
          <a:p>
            <a:r>
              <a:rPr lang="zh-CN" altLang="en-US" dirty="0"/>
              <a:t>头网络</a:t>
            </a:r>
            <a:endParaRPr lang="en-US" dirty="0"/>
          </a:p>
        </p:txBody>
      </p:sp>
      <p:pic>
        <p:nvPicPr>
          <p:cNvPr id="5" name="Picture 4">
            <a:extLst>
              <a:ext uri="{FF2B5EF4-FFF2-40B4-BE49-F238E27FC236}">
                <a16:creationId xmlns:a16="http://schemas.microsoft.com/office/drawing/2014/main" id="{2F84082A-48AA-9B41-983A-5447BAE86635}"/>
              </a:ext>
            </a:extLst>
          </p:cNvPr>
          <p:cNvPicPr>
            <a:picLocks noChangeAspect="1"/>
          </p:cNvPicPr>
          <p:nvPr/>
        </p:nvPicPr>
        <p:blipFill>
          <a:blip r:embed="rId2"/>
          <a:stretch>
            <a:fillRect/>
          </a:stretch>
        </p:blipFill>
        <p:spPr>
          <a:xfrm>
            <a:off x="1146931" y="1690688"/>
            <a:ext cx="2309879" cy="4863759"/>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DDA151A-40EC-BC48-89D9-7D0E3572177A}"/>
                  </a:ext>
                </a:extLst>
              </p:cNvPr>
              <p:cNvSpPr txBox="1">
                <a:spLocks/>
              </p:cNvSpPr>
              <p:nvPr/>
            </p:nvSpPr>
            <p:spPr>
              <a:xfrm>
                <a:off x="4009633" y="3273287"/>
                <a:ext cx="7561755" cy="4895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err="1"/>
                  <a:t>对于第</a:t>
                </a:r>
                <a:r>
                  <a:rPr lang="en-US" sz="2400" dirty="0" err="1">
                    <a:latin typeface="Arial" panose="020B0604020202020204" pitchFamily="34" charset="0"/>
                    <a:cs typeface="Arial" panose="020B0604020202020204" pitchFamily="34" charset="0"/>
                  </a:rPr>
                  <a:t>i</a:t>
                </a:r>
                <a:r>
                  <a:rPr lang="en-US" sz="2400" dirty="0" err="1"/>
                  <a:t>帧</a:t>
                </a:r>
                <a:r>
                  <a:rPr lang="zh-CN" altLang="en-US" sz="2400" dirty="0"/>
                  <a:t>，如果</a:t>
                </a:r>
                <a:r>
                  <a:rPr lang="en-US" altLang="zh-CN" sz="2400" dirty="0">
                    <a:latin typeface="Arial" panose="020B0604020202020204" pitchFamily="34" charset="0"/>
                    <a:cs typeface="Arial" panose="020B0604020202020204" pitchFamily="34" charset="0"/>
                  </a:rPr>
                  <a:t>ground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truth</a:t>
                </a:r>
                <a:r>
                  <a:rPr lang="zh-CN" altLang="en-US" sz="2400" dirty="0"/>
                  <a:t>片段为</a:t>
                </a:r>
                <a:r>
                  <a:rPr lang="en-US" sz="24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2400" i="1">
                            <a:latin typeface="Cambria Math" panose="02040503050406030204" pitchFamily="18" charset="0"/>
                            <a:cs typeface="Arial" panose="020B0604020202020204" pitchFamily="34" charset="0"/>
                          </a:rPr>
                        </m:ctrlPr>
                      </m:sSubPr>
                      <m:e>
                        <m:r>
                          <a:rPr lang="en-US" altLang="zh-CN" sz="2400">
                            <a:latin typeface="Cambria Math" panose="02040503050406030204" pitchFamily="18" charset="0"/>
                            <a:cs typeface="Arial" panose="020B0604020202020204" pitchFamily="34" charset="0"/>
                          </a:rPr>
                          <m:t>𝑡</m:t>
                        </m:r>
                      </m:e>
                      <m:sub>
                        <m:r>
                          <a:rPr lang="en-US" altLang="zh-CN" sz="2400">
                            <a:latin typeface="Cambria Math" panose="02040503050406030204" pitchFamily="18" charset="0"/>
                            <a:cs typeface="Arial" panose="020B0604020202020204" pitchFamily="34" charset="0"/>
                          </a:rPr>
                          <m:t>𝑠</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a:latin typeface="Cambria Math" panose="02040503050406030204" pitchFamily="18" charset="0"/>
                            <a:cs typeface="Arial" panose="020B0604020202020204" pitchFamily="34" charset="0"/>
                          </a:rPr>
                        </m:ctrlPr>
                      </m:sSubPr>
                      <m:e>
                        <m:r>
                          <a:rPr lang="en-US" altLang="zh-CN" sz="2400">
                            <a:latin typeface="Cambria Math" panose="02040503050406030204" pitchFamily="18" charset="0"/>
                            <a:cs typeface="Arial" panose="020B0604020202020204" pitchFamily="34" charset="0"/>
                          </a:rPr>
                          <m:t>𝑡</m:t>
                        </m:r>
                      </m:e>
                      <m:sub>
                        <m:r>
                          <a:rPr lang="en-US" altLang="zh-CN" sz="2400">
                            <a:latin typeface="Cambria Math" panose="02040503050406030204" pitchFamily="18" charset="0"/>
                            <a:cs typeface="Arial" panose="020B0604020202020204" pitchFamily="34" charset="0"/>
                          </a:rPr>
                          <m:t>𝑒</m:t>
                        </m:r>
                      </m:sub>
                    </m:sSub>
                  </m:oMath>
                </a14:m>
                <a:r>
                  <a:rPr lang="en-US" sz="2400" dirty="0">
                    <a:latin typeface="Arial" panose="020B0604020202020204" pitchFamily="34" charset="0"/>
                    <a:cs typeface="Arial" panose="020B0604020202020204" pitchFamily="34" charset="0"/>
                  </a:rPr>
                  <a:t>):</a:t>
                </a:r>
              </a:p>
              <a:p>
                <a:endParaRPr lang="en-US" dirty="0"/>
              </a:p>
            </p:txBody>
          </p:sp>
        </mc:Choice>
        <mc:Fallback xmlns="">
          <p:sp>
            <p:nvSpPr>
              <p:cNvPr id="6" name="Content Placeholder 2">
                <a:extLst>
                  <a:ext uri="{FF2B5EF4-FFF2-40B4-BE49-F238E27FC236}">
                    <a16:creationId xmlns:a16="http://schemas.microsoft.com/office/drawing/2014/main" id="{EDDA151A-40EC-BC48-89D9-7D0E3572177A}"/>
                  </a:ext>
                </a:extLst>
              </p:cNvPr>
              <p:cNvSpPr txBox="1">
                <a:spLocks noRot="1" noChangeAspect="1" noMove="1" noResize="1" noEditPoints="1" noAdjustHandles="1" noChangeArrowheads="1" noChangeShapeType="1" noTextEdit="1"/>
              </p:cNvSpPr>
              <p:nvPr/>
            </p:nvSpPr>
            <p:spPr>
              <a:xfrm>
                <a:off x="4009633" y="3273287"/>
                <a:ext cx="7561755" cy="489545"/>
              </a:xfrm>
              <a:prstGeom prst="rect">
                <a:avLst/>
              </a:prstGeom>
              <a:blipFill>
                <a:blip r:embed="rId3"/>
                <a:stretch>
                  <a:fillRect l="-1174" t="-15385" b="-12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矩形 136">
                <a:extLst>
                  <a:ext uri="{FF2B5EF4-FFF2-40B4-BE49-F238E27FC236}">
                    <a16:creationId xmlns:a16="http://schemas.microsoft.com/office/drawing/2014/main" id="{874E89FE-480F-8048-BA65-DA22C003C554}"/>
                  </a:ext>
                </a:extLst>
              </p:cNvPr>
              <p:cNvSpPr/>
              <p:nvPr/>
            </p:nvSpPr>
            <p:spPr>
              <a:xfrm>
                <a:off x="8228807" y="4100607"/>
                <a:ext cx="3124993" cy="1570173"/>
              </a:xfrm>
              <a:prstGeom prst="rect">
                <a:avLst/>
              </a:prstGeom>
            </p:spPr>
            <p:txBody>
              <a:bodyPr wrap="square">
                <a:spAutoFit/>
              </a:bodyPr>
              <a:lstStyle/>
              <a:p>
                <a:pPr algn="ctr"/>
                <a:r>
                  <a:rPr lang="zh-CN" altLang="en-US" sz="2400" dirty="0">
                    <a:latin typeface="DengXian" charset="-122"/>
                    <a:ea typeface="DengXian" charset="-122"/>
                    <a:cs typeface="DengXian" charset="-122"/>
                  </a:rPr>
                  <a:t>回归分支的目标：</a:t>
                </a:r>
                <a:endParaRPr lang="en-US" altLang="zh-CN" sz="2400" dirty="0">
                  <a:latin typeface="DengXian" charset="-122"/>
                  <a:ea typeface="DengXian" charset="-122"/>
                  <a:cs typeface="DengXian" charset="-122"/>
                </a:endParaRPr>
              </a:p>
              <a:p>
                <a:pPr algn="ctr"/>
                <a:endParaRPr lang="en-US" altLang="zh-CN" sz="2400" i="1" dirty="0">
                  <a:latin typeface="Cambria Math" charset="0"/>
                  <a:ea typeface="DengXian" charset="-122"/>
                  <a:cs typeface="DengXian" charset="-122"/>
                </a:endParaRPr>
              </a:p>
              <a:p>
                <a:pPr lvl="1" algn="ct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 </m:t>
                          </m:r>
                          <m:r>
                            <a:rPr lang="en-US" altLang="zh-CN" sz="2400">
                              <a:latin typeface="Cambria Math" panose="02040503050406030204" pitchFamily="18" charset="0"/>
                              <a:ea typeface="DengXian" panose="02010600030101010101" pitchFamily="2" charset="-122"/>
                              <a:cs typeface="Arial" panose="020B0604020202020204" pitchFamily="34" charset="0"/>
                            </a:rPr>
                            <m:t>𝑙</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r>
                        <a:rPr lang="en-US" altLang="zh-CN" sz="2400">
                          <a:latin typeface="Cambria Math" panose="02040503050406030204" pitchFamily="18" charset="0"/>
                          <a:ea typeface="DengXian" panose="02010600030101010101" pitchFamily="2" charset="-122"/>
                          <a:cs typeface="Arial" panose="020B0604020202020204" pitchFamily="34" charset="0"/>
                        </a:rPr>
                        <m:t>𝑖</m:t>
                      </m:r>
                      <m:r>
                        <a:rPr lang="en-US" altLang="zh-CN" sz="2400">
                          <a:latin typeface="Cambria Math" panose="02040503050406030204" pitchFamily="18" charset="0"/>
                          <a:ea typeface="DengXian" panose="02010600030101010101" pitchFamily="2" charset="-122"/>
                          <a:cs typeface="Arial" panose="020B0604020202020204" pitchFamily="34" charset="0"/>
                        </a:rPr>
                        <m:t> −</m:t>
                      </m:r>
                      <m:sSub>
                        <m:sSub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Pr>
                        <m:e>
                          <m:r>
                            <a:rPr lang="en-US" altLang="zh-CN" sz="2400">
                              <a:latin typeface="Cambria Math" panose="02040503050406030204" pitchFamily="18" charset="0"/>
                              <a:ea typeface="DengXian" panose="02010600030101010101" pitchFamily="2" charset="-122"/>
                              <a:cs typeface="Arial" panose="020B0604020202020204" pitchFamily="34" charset="0"/>
                            </a:rPr>
                            <m:t>𝑡</m:t>
                          </m:r>
                        </m:e>
                        <m:sub>
                          <m:r>
                            <a:rPr lang="en-US" altLang="zh-CN" sz="2400">
                              <a:latin typeface="Cambria Math" panose="02040503050406030204" pitchFamily="18" charset="0"/>
                              <a:ea typeface="DengXian" panose="02010600030101010101" pitchFamily="2" charset="-122"/>
                              <a:cs typeface="Arial" panose="020B0604020202020204" pitchFamily="34" charset="0"/>
                            </a:rPr>
                            <m:t>𝑠</m:t>
                          </m:r>
                        </m:sub>
                      </m:sSub>
                    </m:oMath>
                  </m:oMathPara>
                </a14:m>
                <a:endParaRPr lang="en-US" altLang="zh-CN" sz="2400" dirty="0">
                  <a:latin typeface="Arial" panose="020B0604020202020204" pitchFamily="34" charset="0"/>
                  <a:ea typeface="DengXian" panose="02010600030101010101" pitchFamily="2" charset="-122"/>
                  <a:cs typeface="Arial" panose="020B0604020202020204" pitchFamily="34" charset="0"/>
                </a:endParaRPr>
              </a:p>
              <a:p>
                <a:pPr lvl="1" algn="ct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ea typeface="DengXian" panose="02010600030101010101" pitchFamily="2" charset="-122"/>
                          <a:cs typeface="Arial" panose="020B0604020202020204" pitchFamily="34" charset="0"/>
                        </a:rPr>
                        <m:t>  </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𝑟</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sSub>
                        <m:sSub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Pr>
                        <m:e>
                          <m:r>
                            <a:rPr lang="en-US" altLang="zh-CN" sz="2400">
                              <a:latin typeface="Cambria Math" panose="02040503050406030204" pitchFamily="18" charset="0"/>
                              <a:ea typeface="DengXian" panose="02010600030101010101" pitchFamily="2" charset="-122"/>
                              <a:cs typeface="Arial" panose="020B0604020202020204" pitchFamily="34" charset="0"/>
                            </a:rPr>
                            <m:t>𝑡</m:t>
                          </m:r>
                        </m:e>
                        <m:sub>
                          <m:r>
                            <a:rPr lang="en-US" altLang="zh-CN" sz="2400">
                              <a:latin typeface="Cambria Math" panose="02040503050406030204" pitchFamily="18" charset="0"/>
                              <a:ea typeface="DengXian" panose="02010600030101010101" pitchFamily="2" charset="-122"/>
                              <a:cs typeface="Arial" panose="020B0604020202020204" pitchFamily="34" charset="0"/>
                            </a:rPr>
                            <m:t>𝑒</m:t>
                          </m:r>
                        </m:sub>
                      </m:sSub>
                      <m:r>
                        <a:rPr lang="en-US" altLang="zh-CN" sz="2400">
                          <a:latin typeface="Cambria Math" panose="02040503050406030204" pitchFamily="18" charset="0"/>
                          <a:ea typeface="DengXian" panose="02010600030101010101" pitchFamily="2" charset="-122"/>
                          <a:cs typeface="Arial" panose="020B0604020202020204" pitchFamily="34" charset="0"/>
                        </a:rPr>
                        <m:t>−</m:t>
                      </m:r>
                      <m:r>
                        <a:rPr lang="en-US" altLang="zh-CN" sz="2400">
                          <a:latin typeface="Cambria Math" panose="02040503050406030204" pitchFamily="18" charset="0"/>
                          <a:ea typeface="DengXian" panose="02010600030101010101" pitchFamily="2" charset="-122"/>
                          <a:cs typeface="Arial" panose="020B0604020202020204" pitchFamily="34" charset="0"/>
                        </a:rPr>
                        <m:t>𝑖</m:t>
                      </m:r>
                    </m:oMath>
                  </m:oMathPara>
                </a14:m>
                <a:endParaRPr lang="en-US" altLang="zh-CN" sz="2400" dirty="0">
                  <a:latin typeface="Arial" panose="020B0604020202020204" pitchFamily="34" charset="0"/>
                  <a:ea typeface="DengXian" panose="02010600030101010101" pitchFamily="2" charset="-122"/>
                  <a:cs typeface="Arial" panose="020B0604020202020204" pitchFamily="34" charset="0"/>
                </a:endParaRPr>
              </a:p>
            </p:txBody>
          </p:sp>
        </mc:Choice>
        <mc:Fallback>
          <p:sp>
            <p:nvSpPr>
              <p:cNvPr id="7" name="矩形 136">
                <a:extLst>
                  <a:ext uri="{FF2B5EF4-FFF2-40B4-BE49-F238E27FC236}">
                    <a16:creationId xmlns:a16="http://schemas.microsoft.com/office/drawing/2014/main" id="{874E89FE-480F-8048-BA65-DA22C003C554}"/>
                  </a:ext>
                </a:extLst>
              </p:cNvPr>
              <p:cNvSpPr>
                <a:spLocks noRot="1" noChangeAspect="1" noMove="1" noResize="1" noEditPoints="1" noAdjustHandles="1" noChangeArrowheads="1" noChangeShapeType="1" noTextEdit="1"/>
              </p:cNvSpPr>
              <p:nvPr/>
            </p:nvSpPr>
            <p:spPr>
              <a:xfrm>
                <a:off x="8228807" y="4100607"/>
                <a:ext cx="3124993" cy="1570173"/>
              </a:xfrm>
              <a:prstGeom prst="rect">
                <a:avLst/>
              </a:prstGeom>
              <a:blipFill>
                <a:blip r:embed="rId4"/>
                <a:stretch>
                  <a:fillRect t="-2400" b="-48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矩形 69">
                <a:extLst>
                  <a:ext uri="{FF2B5EF4-FFF2-40B4-BE49-F238E27FC236}">
                    <a16:creationId xmlns:a16="http://schemas.microsoft.com/office/drawing/2014/main" id="{6A62C140-2572-EF4B-AE36-25BC990B72AD}"/>
                  </a:ext>
                </a:extLst>
              </p:cNvPr>
              <p:cNvSpPr/>
              <p:nvPr/>
            </p:nvSpPr>
            <p:spPr>
              <a:xfrm>
                <a:off x="4009632" y="4071016"/>
                <a:ext cx="3733079" cy="1632948"/>
              </a:xfrm>
              <a:prstGeom prst="rect">
                <a:avLst/>
              </a:prstGeom>
            </p:spPr>
            <p:txBody>
              <a:bodyPr wrap="square">
                <a:spAutoFit/>
              </a:bodyPr>
              <a:lstStyle/>
              <a:p>
                <a:pPr algn="ctr"/>
                <a:r>
                  <a:rPr lang="zh-CN" altLang="en-US" sz="2400" dirty="0"/>
                  <a:t>置信分支的目标 ：</a:t>
                </a:r>
                <a:endParaRPr lang="en-US" altLang="zh-CN" sz="2400" dirty="0"/>
              </a:p>
              <a:p>
                <a:pPr algn="ctr"/>
                <a:endParaRPr lang="en-US" altLang="zh-CN" sz="2400" i="1" dirty="0">
                  <a:latin typeface="Cambria Math" charset="0"/>
                  <a:ea typeface="Times New Roman" charset="0"/>
                  <a:cs typeface="Times New Roman" charset="0"/>
                </a:endParaRPr>
              </a:p>
              <a:p>
                <a:pPr lvl="1" algn="ct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𝑒</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f>
                        <m:fPr>
                          <m:ctrlPr>
                            <a:rPr lang="en-US" altLang="zh-CN" sz="2400" i="1">
                              <a:latin typeface="Cambria Math" panose="02040503050406030204" pitchFamily="18" charset="0"/>
                              <a:ea typeface="DengXian" panose="02010600030101010101" pitchFamily="2" charset="-122"/>
                              <a:cs typeface="Arial" panose="020B0604020202020204" pitchFamily="34" charset="0"/>
                            </a:rPr>
                          </m:ctrlPr>
                        </m:fPr>
                        <m:num>
                          <m:r>
                            <a:rPr lang="en-US" altLang="zh-CN" sz="2400">
                              <a:latin typeface="Cambria Math" panose="02040503050406030204" pitchFamily="18" charset="0"/>
                              <a:ea typeface="DengXian" panose="02010600030101010101" pitchFamily="2" charset="-122"/>
                              <a:cs typeface="Arial" panose="020B0604020202020204" pitchFamily="34" charset="0"/>
                            </a:rPr>
                            <m:t>𝑚𝑖𝑛</m:t>
                          </m:r>
                          <m:d>
                            <m:dPr>
                              <m:ctrlPr>
                                <a:rPr lang="en-US" altLang="zh-CN" sz="2400" i="1">
                                  <a:latin typeface="Cambria Math" panose="02040503050406030204" pitchFamily="18" charset="0"/>
                                  <a:ea typeface="DengXian" panose="02010600030101010101" pitchFamily="2" charset="-122"/>
                                  <a:cs typeface="Arial" panose="020B0604020202020204" pitchFamily="34" charset="0"/>
                                </a:rPr>
                              </m:ctrlPr>
                            </m:dPr>
                            <m:e>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𝑙</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   </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𝑟</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e>
                          </m:d>
                        </m:num>
                        <m:den>
                          <m:r>
                            <a:rPr lang="en-US" altLang="zh-CN" sz="2400">
                              <a:latin typeface="Cambria Math" panose="02040503050406030204" pitchFamily="18" charset="0"/>
                              <a:ea typeface="DengXian" panose="02010600030101010101" pitchFamily="2" charset="-122"/>
                              <a:cs typeface="Arial" panose="020B0604020202020204" pitchFamily="34" charset="0"/>
                            </a:rPr>
                            <m:t>𝑚𝑎𝑥</m:t>
                          </m:r>
                          <m:r>
                            <a:rPr lang="en-US" altLang="zh-CN" sz="2400">
                              <a:latin typeface="Cambria Math" panose="02040503050406030204" pitchFamily="18" charset="0"/>
                              <a:ea typeface="DengXian" panose="02010600030101010101" pitchFamily="2" charset="-122"/>
                              <a:cs typeface="Arial" panose="020B0604020202020204" pitchFamily="34" charset="0"/>
                            </a:rPr>
                            <m:t>(</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𝑙</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   </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𝑟</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den>
                      </m:f>
                    </m:oMath>
                  </m:oMathPara>
                </a14:m>
                <a:endParaRPr lang="zh-CN" altLang="en-US" sz="2400" dirty="0">
                  <a:latin typeface="Arial" panose="020B0604020202020204" pitchFamily="34" charset="0"/>
                  <a:ea typeface="DengXian" panose="02010600030101010101" pitchFamily="2" charset="-122"/>
                  <a:cs typeface="Arial" panose="020B0604020202020204" pitchFamily="34" charset="0"/>
                </a:endParaRPr>
              </a:p>
            </p:txBody>
          </p:sp>
        </mc:Choice>
        <mc:Fallback>
          <p:sp>
            <p:nvSpPr>
              <p:cNvPr id="8" name="矩形 69">
                <a:extLst>
                  <a:ext uri="{FF2B5EF4-FFF2-40B4-BE49-F238E27FC236}">
                    <a16:creationId xmlns:a16="http://schemas.microsoft.com/office/drawing/2014/main" id="{6A62C140-2572-EF4B-AE36-25BC990B72AD}"/>
                  </a:ext>
                </a:extLst>
              </p:cNvPr>
              <p:cNvSpPr>
                <a:spLocks noRot="1" noChangeAspect="1" noMove="1" noResize="1" noEditPoints="1" noAdjustHandles="1" noChangeArrowheads="1" noChangeShapeType="1" noTextEdit="1"/>
              </p:cNvSpPr>
              <p:nvPr/>
            </p:nvSpPr>
            <p:spPr>
              <a:xfrm>
                <a:off x="4009632" y="4071016"/>
                <a:ext cx="3733079" cy="1632948"/>
              </a:xfrm>
              <a:prstGeom prst="rect">
                <a:avLst/>
              </a:prstGeom>
              <a:blipFill>
                <a:blip r:embed="rId5"/>
                <a:stretch>
                  <a:fillRect t="-3101" b="-387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CC38874-5C51-A44F-8833-E331619A22A7}"/>
              </a:ext>
            </a:extLst>
          </p:cNvPr>
          <p:cNvPicPr>
            <a:picLocks noChangeAspect="1"/>
          </p:cNvPicPr>
          <p:nvPr/>
        </p:nvPicPr>
        <p:blipFill>
          <a:blip r:embed="rId6"/>
          <a:stretch>
            <a:fillRect/>
          </a:stretch>
        </p:blipFill>
        <p:spPr>
          <a:xfrm>
            <a:off x="6414052" y="446170"/>
            <a:ext cx="5587734" cy="2042247"/>
          </a:xfrm>
          <a:prstGeom prst="rect">
            <a:avLst/>
          </a:prstGeom>
        </p:spPr>
      </p:pic>
    </p:spTree>
    <p:extLst>
      <p:ext uri="{BB962C8B-B14F-4D97-AF65-F5344CB8AC3E}">
        <p14:creationId xmlns:p14="http://schemas.microsoft.com/office/powerpoint/2010/main" val="18311701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11FF0CCE-6CE8-7847-9E7E-46E380F92FA3}"/>
                  </a:ext>
                </a:extLst>
              </p:cNvPr>
              <p:cNvSpPr>
                <a:spLocks noGrp="1"/>
              </p:cNvSpPr>
              <p:nvPr>
                <p:ph idx="1"/>
              </p:nvPr>
            </p:nvSpPr>
            <p:spPr>
              <a:xfrm>
                <a:off x="718929" y="1838877"/>
                <a:ext cx="11088757" cy="4351338"/>
              </a:xfrm>
            </p:spPr>
            <p:txBody>
              <a:bodyPr/>
              <a:lstStyle/>
              <a:p>
                <a:pPr>
                  <a:lnSpc>
                    <a:spcPct val="120000"/>
                  </a:lnSpc>
                </a:pPr>
                <a:r>
                  <a:rPr lang="zh-CN" altLang="en-US" dirty="0"/>
                  <a:t>数据集</a:t>
                </a:r>
                <a:endParaRPr lang="en-US" altLang="zh-CN" dirty="0"/>
              </a:p>
              <a:p>
                <a:pPr lvl="1">
                  <a:lnSpc>
                    <a:spcPct val="120000"/>
                  </a:lnSpc>
                </a:pPr>
                <a:r>
                  <a:rPr lang="zh-CN" altLang="en-US" dirty="0"/>
                  <a:t>基于语句的视频片段检索（</a:t>
                </a:r>
                <a:r>
                  <a:rPr lang="en-US" dirty="0" err="1">
                    <a:latin typeface="Arial" panose="020B0604020202020204" pitchFamily="34" charset="0"/>
                    <a:cs typeface="Arial" panose="020B0604020202020204" pitchFamily="34" charset="0"/>
                  </a:rPr>
                  <a:t>TACoS</a:t>
                </a:r>
                <a:r>
                  <a:rPr lang="zh-CN" altLang="en-US" dirty="0"/>
                  <a:t>、</a:t>
                </a:r>
                <a:r>
                  <a:rPr lang="en-US" dirty="0"/>
                  <a:t> </a:t>
                </a:r>
                <a:r>
                  <a:rPr lang="en-US" dirty="0">
                    <a:latin typeface="Arial" panose="020B0604020202020204" pitchFamily="34" charset="0"/>
                    <a:cs typeface="Arial" panose="020B0604020202020204" pitchFamily="34" charset="0"/>
                  </a:rPr>
                  <a:t>Charades-STA</a:t>
                </a:r>
                <a:r>
                  <a:rPr lang="zh-CN" alt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ActivityNet</a:t>
                </a:r>
                <a:r>
                  <a:rPr lang="en-US" dirty="0">
                    <a:latin typeface="Arial" panose="020B0604020202020204" pitchFamily="34" charset="0"/>
                    <a:cs typeface="Arial" panose="020B0604020202020204" pitchFamily="34" charset="0"/>
                  </a:rPr>
                  <a:t> Captions</a:t>
                </a:r>
                <a:r>
                  <a:rPr lang="zh-CN" altLang="en-US" dirty="0">
                    <a:latin typeface="Arial" panose="020B0604020202020204" pitchFamily="34" charset="0"/>
                    <a:cs typeface="Arial" panose="020B0604020202020204" pitchFamily="34" charset="0"/>
                  </a:rPr>
                  <a:t>）</a:t>
                </a:r>
                <a:endParaRPr lang="en-US" altLang="zh-CN" dirty="0"/>
              </a:p>
              <a:p>
                <a:pPr lvl="1">
                  <a:lnSpc>
                    <a:spcPct val="120000"/>
                  </a:lnSpc>
                </a:pPr>
                <a:r>
                  <a:rPr lang="zh-CN" altLang="en-US" dirty="0"/>
                  <a:t>基于视频的视频片段检索</a:t>
                </a:r>
                <a:r>
                  <a:rPr lang="zh-CN" alt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ActivityNet</a:t>
                </a:r>
                <a:r>
                  <a:rPr lang="en-US" dirty="0">
                    <a:latin typeface="Arial" panose="020B0604020202020204" pitchFamily="34" charset="0"/>
                    <a:cs typeface="Arial" panose="020B0604020202020204" pitchFamily="34" charset="0"/>
                  </a:rPr>
                  <a:t>-VRL</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a:lnSpc>
                    <a:spcPct val="120000"/>
                  </a:lnSpc>
                </a:pPr>
                <a:r>
                  <a:rPr lang="zh-CN" altLang="en-US" dirty="0"/>
                  <a:t>评价指标</a:t>
                </a:r>
                <a:endParaRPr lang="en-US" altLang="zh-CN" dirty="0"/>
              </a:p>
              <a:p>
                <a:pPr lvl="1">
                  <a:lnSpc>
                    <a:spcPct val="120000"/>
                  </a:lnSpc>
                </a:pPr>
                <a:r>
                  <a:rPr lang="en-US" dirty="0">
                    <a:latin typeface="Arial" panose="020B0604020202020204" pitchFamily="34" charset="0"/>
                    <a:cs typeface="Arial" panose="020B0604020202020204" pitchFamily="34" charset="0"/>
                  </a:rPr>
                  <a:t>R@N, </a:t>
                </a:r>
                <a:r>
                  <a:rPr lang="en-US" dirty="0" err="1">
                    <a:latin typeface="Arial" panose="020B0604020202020204" pitchFamily="34" charset="0"/>
                    <a:cs typeface="Arial" panose="020B0604020202020204" pitchFamily="34" charset="0"/>
                  </a:rPr>
                  <a:t>IoU</a:t>
                </a:r>
                <a:r>
                  <a:rPr lang="en-US" dirty="0">
                    <a:latin typeface="Arial" panose="020B0604020202020204" pitchFamily="34" charset="0"/>
                    <a:cs typeface="Arial" panose="020B0604020202020204" pitchFamily="34" charset="0"/>
                  </a:rPr>
                  <a:t>@</a:t>
                </a:r>
                <a14:m>
                  <m:oMath xmlns:m="http://schemas.openxmlformats.org/officeDocument/2006/math">
                    <m:r>
                      <a:rPr lang="en-US" b="0" i="1">
                        <a:latin typeface="Cambria Math" charset="0"/>
                      </a:rPr>
                      <m:t>𝜃</m:t>
                    </m:r>
                  </m:oMath>
                </a14:m>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Top-N</a:t>
                </a:r>
                <a:r>
                  <a:rPr lang="zh-CN" altLang="en-US" dirty="0">
                    <a:latin typeface="Arial" panose="020B0604020202020204" pitchFamily="34" charset="0"/>
                    <a:cs typeface="Arial" panose="020B0604020202020204" pitchFamily="34" charset="0"/>
                  </a:rPr>
                  <a:t>个视频片段中交并比大于</a:t>
                </a:r>
                <a:r>
                  <a:rPr lang="zh-CN" altLang="en-US" dirty="0"/>
                  <a:t>阈值 </a:t>
                </a:r>
                <a14:m>
                  <m:oMath xmlns:m="http://schemas.openxmlformats.org/officeDocument/2006/math">
                    <m:r>
                      <a:rPr lang="en-US" i="1">
                        <a:latin typeface="Cambria Math" charset="0"/>
                      </a:rPr>
                      <m:t>𝜃</m:t>
                    </m:r>
                  </m:oMath>
                </a14:m>
                <a:r>
                  <a:rPr lang="zh-CN" altLang="en-US" dirty="0">
                    <a:latin typeface="Arial" panose="020B0604020202020204" pitchFamily="34" charset="0"/>
                    <a:cs typeface="Arial" panose="020B0604020202020204" pitchFamily="34" charset="0"/>
                  </a:rPr>
                  <a:t>的百分比。</a:t>
                </a:r>
                <a:endParaRPr lang="en-US" altLang="zh-CN" dirty="0">
                  <a:latin typeface="Arial" panose="020B0604020202020204" pitchFamily="34" charset="0"/>
                  <a:cs typeface="Arial" panose="020B0604020202020204" pitchFamily="34" charset="0"/>
                </a:endParaRPr>
              </a:p>
              <a:p>
                <a:pPr lvl="1">
                  <a:lnSpc>
                    <a:spcPct val="120000"/>
                  </a:lnSpc>
                </a:pPr>
                <a:r>
                  <a:rPr lang="en-US" dirty="0" err="1">
                    <a:latin typeface="Arial" panose="020B0604020202020204" pitchFamily="34" charset="0"/>
                    <a:cs typeface="Arial" panose="020B0604020202020204" pitchFamily="34" charset="0"/>
                  </a:rPr>
                  <a:t>mIoU</a:t>
                </a:r>
                <a:r>
                  <a:rPr lang="zh-CN" altLang="en-US" dirty="0">
                    <a:latin typeface="Arial" panose="020B0604020202020204" pitchFamily="34" charset="0"/>
                    <a:cs typeface="Arial" panose="020B0604020202020204" pitchFamily="34" charset="0"/>
                  </a:rPr>
                  <a:t>：</a:t>
                </a:r>
                <a:r>
                  <a:rPr lang="zh-CN" altLang="en-US" dirty="0"/>
                  <a:t> 所有测试样本预测分数最高的视频片段的平均交并比。 </a:t>
                </a:r>
                <a:endParaRPr lang="en-US" altLang="zh-CN" dirty="0">
                  <a:latin typeface="Arial" panose="020B0604020202020204" pitchFamily="34" charset="0"/>
                  <a:cs typeface="Arial" panose="020B0604020202020204" pitchFamily="34" charset="0"/>
                </a:endParaRPr>
              </a:p>
              <a:p>
                <a:pPr lvl="1">
                  <a:lnSpc>
                    <a:spcPct val="120000"/>
                  </a:lnSpc>
                </a:pPr>
                <a:r>
                  <a:rPr lang="en-US" dirty="0">
                    <a:latin typeface="Arial" panose="020B0604020202020204" pitchFamily="34" charset="0"/>
                    <a:cs typeface="Arial" panose="020B0604020202020204" pitchFamily="34" charset="0"/>
                  </a:rPr>
                  <a:t>mAP@1</a:t>
                </a:r>
                <a:r>
                  <a:rPr lang="zh-CN" altLang="en-US" dirty="0">
                    <a:latin typeface="Arial" panose="020B0604020202020204" pitchFamily="34" charset="0"/>
                    <a:cs typeface="Arial" panose="020B0604020202020204" pitchFamily="34" charset="0"/>
                  </a:rPr>
                  <a:t>：</a:t>
                </a:r>
                <a:r>
                  <a:rPr lang="zh-CN" altLang="en-US" dirty="0"/>
                  <a:t> 预测分数最高的视频片段的平均精度均值。</a:t>
                </a:r>
              </a:p>
              <a:p>
                <a:pPr marL="457200" lvl="1" indent="0">
                  <a:buNone/>
                </a:pPr>
                <a:endParaRPr lang="en-US" dirty="0">
                  <a:latin typeface="Arial" panose="020B0604020202020204" pitchFamily="34" charset="0"/>
                  <a:cs typeface="Arial" panose="020B0604020202020204" pitchFamily="34" charset="0"/>
                </a:endParaRPr>
              </a:p>
            </p:txBody>
          </p:sp>
        </mc:Choice>
        <mc:Fallback>
          <p:sp>
            <p:nvSpPr>
              <p:cNvPr id="2" name="Content Placeholder 1">
                <a:extLst>
                  <a:ext uri="{FF2B5EF4-FFF2-40B4-BE49-F238E27FC236}">
                    <a16:creationId xmlns:a16="http://schemas.microsoft.com/office/drawing/2014/main" id="{11FF0CCE-6CE8-7847-9E7E-46E380F92FA3}"/>
                  </a:ext>
                </a:extLst>
              </p:cNvPr>
              <p:cNvSpPr>
                <a:spLocks noGrp="1" noRot="1" noChangeAspect="1" noMove="1" noResize="1" noEditPoints="1" noAdjustHandles="1" noChangeArrowheads="1" noChangeShapeType="1" noTextEdit="1"/>
              </p:cNvSpPr>
              <p:nvPr>
                <p:ph idx="1"/>
              </p:nvPr>
            </p:nvSpPr>
            <p:spPr>
              <a:xfrm>
                <a:off x="718929" y="1838877"/>
                <a:ext cx="11088757" cy="4351338"/>
              </a:xfrm>
              <a:blipFill>
                <a:blip r:embed="rId2"/>
                <a:stretch>
                  <a:fillRect l="-915" t="-292" r="-183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667585C-719B-914A-BB5C-630DF617AAE6}"/>
              </a:ext>
            </a:extLst>
          </p:cNvPr>
          <p:cNvSpPr>
            <a:spLocks noGrp="1"/>
          </p:cNvSpPr>
          <p:nvPr>
            <p:ph type="title"/>
          </p:nvPr>
        </p:nvSpPr>
        <p:spPr/>
        <p:txBody>
          <a:bodyPr/>
          <a:lstStyle/>
          <a:p>
            <a:r>
              <a:rPr lang="zh-CN" altLang="en-US" dirty="0"/>
              <a:t>实验结果</a:t>
            </a:r>
            <a:endParaRPr lang="en-US" dirty="0"/>
          </a:p>
        </p:txBody>
      </p:sp>
    </p:spTree>
    <p:extLst>
      <p:ext uri="{BB962C8B-B14F-4D97-AF65-F5344CB8AC3E}">
        <p14:creationId xmlns:p14="http://schemas.microsoft.com/office/powerpoint/2010/main" val="166895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C8198A-A42F-BF45-9EB7-B1869005224F}"/>
              </a:ext>
            </a:extLst>
          </p:cNvPr>
          <p:cNvSpPr>
            <a:spLocks noGrp="1"/>
          </p:cNvSpPr>
          <p:nvPr>
            <p:ph idx="1"/>
          </p:nvPr>
        </p:nvSpPr>
        <p:spPr/>
        <p:txBody>
          <a:bodyPr/>
          <a:lstStyle/>
          <a:p>
            <a:pPr marL="0" indent="0">
              <a:buNone/>
            </a:pPr>
            <a:r>
              <a:rPr lang="zh-CN" altLang="en-US" dirty="0"/>
              <a:t>基于语句查询的视频片段检索</a:t>
            </a:r>
            <a:endParaRPr lang="en-US" dirty="0"/>
          </a:p>
        </p:txBody>
      </p:sp>
      <p:sp>
        <p:nvSpPr>
          <p:cNvPr id="3" name="Title 2">
            <a:extLst>
              <a:ext uri="{FF2B5EF4-FFF2-40B4-BE49-F238E27FC236}">
                <a16:creationId xmlns:a16="http://schemas.microsoft.com/office/drawing/2014/main" id="{9A1147D8-424A-C748-935B-0B367155307E}"/>
              </a:ext>
            </a:extLst>
          </p:cNvPr>
          <p:cNvSpPr>
            <a:spLocks noGrp="1"/>
          </p:cNvSpPr>
          <p:nvPr>
            <p:ph type="title"/>
          </p:nvPr>
        </p:nvSpPr>
        <p:spPr/>
        <p:txBody>
          <a:bodyPr/>
          <a:lstStyle/>
          <a:p>
            <a:r>
              <a:rPr lang="zh-CN" altLang="en-US" dirty="0"/>
              <a:t>实验结果</a:t>
            </a:r>
            <a:endParaRPr lang="en-US" dirty="0"/>
          </a:p>
        </p:txBody>
      </p:sp>
      <p:pic>
        <p:nvPicPr>
          <p:cNvPr id="5" name="Picture 4">
            <a:extLst>
              <a:ext uri="{FF2B5EF4-FFF2-40B4-BE49-F238E27FC236}">
                <a16:creationId xmlns:a16="http://schemas.microsoft.com/office/drawing/2014/main" id="{101042C9-470C-FB45-AAC1-81B15E2ED13D}"/>
              </a:ext>
            </a:extLst>
          </p:cNvPr>
          <p:cNvPicPr>
            <a:picLocks noChangeAspect="1"/>
          </p:cNvPicPr>
          <p:nvPr/>
        </p:nvPicPr>
        <p:blipFill>
          <a:blip r:embed="rId2"/>
          <a:stretch>
            <a:fillRect/>
          </a:stretch>
        </p:blipFill>
        <p:spPr>
          <a:xfrm>
            <a:off x="753291" y="2533736"/>
            <a:ext cx="10685417" cy="3959139"/>
          </a:xfrm>
          <a:prstGeom prst="rect">
            <a:avLst/>
          </a:prstGeom>
        </p:spPr>
      </p:pic>
    </p:spTree>
    <p:extLst>
      <p:ext uri="{BB962C8B-B14F-4D97-AF65-F5344CB8AC3E}">
        <p14:creationId xmlns:p14="http://schemas.microsoft.com/office/powerpoint/2010/main" val="30738046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C8198A-A42F-BF45-9EB7-B1869005224F}"/>
              </a:ext>
            </a:extLst>
          </p:cNvPr>
          <p:cNvSpPr>
            <a:spLocks noGrp="1"/>
          </p:cNvSpPr>
          <p:nvPr>
            <p:ph idx="1"/>
          </p:nvPr>
        </p:nvSpPr>
        <p:spPr/>
        <p:txBody>
          <a:bodyPr/>
          <a:lstStyle/>
          <a:p>
            <a:pPr marL="0" indent="0">
              <a:buNone/>
            </a:pPr>
            <a:r>
              <a:rPr lang="zh-CN" altLang="en-US" dirty="0"/>
              <a:t>基于视频查询的视频片段检索</a:t>
            </a:r>
            <a:endParaRPr lang="en-US" dirty="0"/>
          </a:p>
        </p:txBody>
      </p:sp>
      <p:sp>
        <p:nvSpPr>
          <p:cNvPr id="3" name="Title 2">
            <a:extLst>
              <a:ext uri="{FF2B5EF4-FFF2-40B4-BE49-F238E27FC236}">
                <a16:creationId xmlns:a16="http://schemas.microsoft.com/office/drawing/2014/main" id="{9A1147D8-424A-C748-935B-0B367155307E}"/>
              </a:ext>
            </a:extLst>
          </p:cNvPr>
          <p:cNvSpPr>
            <a:spLocks noGrp="1"/>
          </p:cNvSpPr>
          <p:nvPr>
            <p:ph type="title"/>
          </p:nvPr>
        </p:nvSpPr>
        <p:spPr/>
        <p:txBody>
          <a:bodyPr/>
          <a:lstStyle/>
          <a:p>
            <a:r>
              <a:rPr lang="zh-CN" altLang="en-US" dirty="0"/>
              <a:t>实验结果</a:t>
            </a:r>
            <a:endParaRPr lang="en-US" dirty="0"/>
          </a:p>
        </p:txBody>
      </p:sp>
      <p:pic>
        <p:nvPicPr>
          <p:cNvPr id="5" name="Picture 4">
            <a:extLst>
              <a:ext uri="{FF2B5EF4-FFF2-40B4-BE49-F238E27FC236}">
                <a16:creationId xmlns:a16="http://schemas.microsoft.com/office/drawing/2014/main" id="{BC4C820A-B73B-3D45-A0DA-F4110B95DB95}"/>
              </a:ext>
            </a:extLst>
          </p:cNvPr>
          <p:cNvPicPr>
            <a:picLocks noChangeAspect="1"/>
          </p:cNvPicPr>
          <p:nvPr/>
        </p:nvPicPr>
        <p:blipFill>
          <a:blip r:embed="rId2"/>
          <a:stretch>
            <a:fillRect/>
          </a:stretch>
        </p:blipFill>
        <p:spPr>
          <a:xfrm>
            <a:off x="3067838" y="3067234"/>
            <a:ext cx="6056323" cy="1868120"/>
          </a:xfrm>
          <a:prstGeom prst="rect">
            <a:avLst/>
          </a:prstGeom>
        </p:spPr>
      </p:pic>
    </p:spTree>
    <p:extLst>
      <p:ext uri="{BB962C8B-B14F-4D97-AF65-F5344CB8AC3E}">
        <p14:creationId xmlns:p14="http://schemas.microsoft.com/office/powerpoint/2010/main" val="3907348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C5555-2083-8F47-9B8F-B078CA58BAF7}"/>
              </a:ext>
            </a:extLst>
          </p:cNvPr>
          <p:cNvPicPr>
            <a:picLocks noChangeAspect="1"/>
          </p:cNvPicPr>
          <p:nvPr/>
        </p:nvPicPr>
        <p:blipFill>
          <a:blip r:embed="rId2"/>
          <a:stretch>
            <a:fillRect/>
          </a:stretch>
        </p:blipFill>
        <p:spPr>
          <a:xfrm>
            <a:off x="930965" y="1535688"/>
            <a:ext cx="10744754" cy="2714037"/>
          </a:xfrm>
          <a:prstGeom prst="rect">
            <a:avLst/>
          </a:prstGeom>
        </p:spPr>
      </p:pic>
      <p:sp>
        <p:nvSpPr>
          <p:cNvPr id="3" name="Title 2">
            <a:extLst>
              <a:ext uri="{FF2B5EF4-FFF2-40B4-BE49-F238E27FC236}">
                <a16:creationId xmlns:a16="http://schemas.microsoft.com/office/drawing/2014/main" id="{266A9725-C661-1047-9E9A-5CA5E5144277}"/>
              </a:ext>
            </a:extLst>
          </p:cNvPr>
          <p:cNvSpPr>
            <a:spLocks noGrp="1"/>
          </p:cNvSpPr>
          <p:nvPr>
            <p:ph type="title"/>
          </p:nvPr>
        </p:nvSpPr>
        <p:spPr>
          <a:xfrm>
            <a:off x="228600" y="351873"/>
            <a:ext cx="10515600" cy="1325563"/>
          </a:xfrm>
        </p:spPr>
        <p:txBody>
          <a:bodyPr/>
          <a:lstStyle/>
          <a:p>
            <a:r>
              <a:rPr lang="en-US" dirty="0"/>
              <a:t>Graph-FPN</a:t>
            </a:r>
            <a:r>
              <a:rPr lang="zh-CN" altLang="en-US" dirty="0"/>
              <a:t>的有效性</a:t>
            </a:r>
            <a:endParaRPr lang="en-US" dirty="0"/>
          </a:p>
        </p:txBody>
      </p:sp>
      <p:pic>
        <p:nvPicPr>
          <p:cNvPr id="4" name="Picture 3">
            <a:extLst>
              <a:ext uri="{FF2B5EF4-FFF2-40B4-BE49-F238E27FC236}">
                <a16:creationId xmlns:a16="http://schemas.microsoft.com/office/drawing/2014/main" id="{E2C76BB5-D505-534B-A378-75469A91CD42}"/>
              </a:ext>
            </a:extLst>
          </p:cNvPr>
          <p:cNvPicPr>
            <a:picLocks noChangeAspect="1"/>
          </p:cNvPicPr>
          <p:nvPr/>
        </p:nvPicPr>
        <p:blipFill>
          <a:blip r:embed="rId3"/>
          <a:stretch>
            <a:fillRect/>
          </a:stretch>
        </p:blipFill>
        <p:spPr>
          <a:xfrm>
            <a:off x="365654" y="4249725"/>
            <a:ext cx="11672726" cy="2470577"/>
          </a:xfrm>
          <a:prstGeom prst="rect">
            <a:avLst/>
          </a:prstGeom>
        </p:spPr>
      </p:pic>
    </p:spTree>
    <p:extLst>
      <p:ext uri="{BB962C8B-B14F-4D97-AF65-F5344CB8AC3E}">
        <p14:creationId xmlns:p14="http://schemas.microsoft.com/office/powerpoint/2010/main" val="70949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2B5D2-3F1A-8247-997D-9DAE5B956B9D}"/>
              </a:ext>
            </a:extLst>
          </p:cNvPr>
          <p:cNvSpPr>
            <a:spLocks noGrp="1"/>
          </p:cNvSpPr>
          <p:nvPr>
            <p:ph type="title"/>
          </p:nvPr>
        </p:nvSpPr>
        <p:spPr>
          <a:xfrm>
            <a:off x="397565" y="365125"/>
            <a:ext cx="10515600" cy="1325563"/>
          </a:xfrm>
        </p:spPr>
        <p:txBody>
          <a:bodyPr/>
          <a:lstStyle/>
          <a:p>
            <a:r>
              <a:rPr lang="zh-CN" altLang="en-US" dirty="0"/>
              <a:t>密集头网络的有效性</a:t>
            </a:r>
            <a:endParaRPr lang="en-US" dirty="0"/>
          </a:p>
        </p:txBody>
      </p:sp>
      <p:sp>
        <p:nvSpPr>
          <p:cNvPr id="4" name="Content Placeholder 2">
            <a:extLst>
              <a:ext uri="{FF2B5EF4-FFF2-40B4-BE49-F238E27FC236}">
                <a16:creationId xmlns:a16="http://schemas.microsoft.com/office/drawing/2014/main" id="{DF8D1E4F-D93A-CD42-A8A8-7EB403120F4F}"/>
              </a:ext>
            </a:extLst>
          </p:cNvPr>
          <p:cNvSpPr txBox="1">
            <a:spLocks/>
          </p:cNvSpPr>
          <p:nvPr/>
        </p:nvSpPr>
        <p:spPr>
          <a:xfrm>
            <a:off x="6439894" y="2279374"/>
            <a:ext cx="2054750" cy="503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时域池化 ：</a:t>
            </a:r>
          </a:p>
        </p:txBody>
      </p:sp>
      <p:pic>
        <p:nvPicPr>
          <p:cNvPr id="5" name="Picture 4">
            <a:extLst>
              <a:ext uri="{FF2B5EF4-FFF2-40B4-BE49-F238E27FC236}">
                <a16:creationId xmlns:a16="http://schemas.microsoft.com/office/drawing/2014/main" id="{FC3F5DD7-ED4E-A145-B938-3E5D834DD6ED}"/>
              </a:ext>
            </a:extLst>
          </p:cNvPr>
          <p:cNvPicPr>
            <a:picLocks noChangeAspect="1"/>
          </p:cNvPicPr>
          <p:nvPr/>
        </p:nvPicPr>
        <p:blipFill rotWithShape="1">
          <a:blip r:embed="rId2"/>
          <a:srcRect b="11836"/>
          <a:stretch/>
        </p:blipFill>
        <p:spPr>
          <a:xfrm>
            <a:off x="388478" y="1676025"/>
            <a:ext cx="5354544" cy="4351339"/>
          </a:xfrm>
          <a:prstGeom prst="rect">
            <a:avLst/>
          </a:prstGeom>
        </p:spPr>
      </p:pic>
      <p:pic>
        <p:nvPicPr>
          <p:cNvPr id="6" name="内容占位符 3">
            <a:extLst>
              <a:ext uri="{FF2B5EF4-FFF2-40B4-BE49-F238E27FC236}">
                <a16:creationId xmlns:a16="http://schemas.microsoft.com/office/drawing/2014/main" id="{F7A00E77-8EFC-424D-98DD-BBE519F53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979" y="3025588"/>
            <a:ext cx="5439724" cy="1622887"/>
          </a:xfrm>
          <a:prstGeom prst="rect">
            <a:avLst/>
          </a:prstGeom>
        </p:spPr>
      </p:pic>
      <p:sp>
        <p:nvSpPr>
          <p:cNvPr id="7" name="Content Placeholder 2">
            <a:extLst>
              <a:ext uri="{FF2B5EF4-FFF2-40B4-BE49-F238E27FC236}">
                <a16:creationId xmlns:a16="http://schemas.microsoft.com/office/drawing/2014/main" id="{4722E657-1CFB-D047-96DC-949346DE94F8}"/>
              </a:ext>
            </a:extLst>
          </p:cNvPr>
          <p:cNvSpPr txBox="1">
            <a:spLocks/>
          </p:cNvSpPr>
          <p:nvPr/>
        </p:nvSpPr>
        <p:spPr>
          <a:xfrm>
            <a:off x="616558" y="6012700"/>
            <a:ext cx="4074711" cy="781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NLVL:</a:t>
            </a:r>
            <a:r>
              <a:rPr lang="en-US" altLang="zh-CN" sz="1800" dirty="0"/>
              <a:t> </a:t>
            </a:r>
            <a:r>
              <a:rPr lang="zh-CN" altLang="en-US" sz="1800" dirty="0"/>
              <a:t>基于语句查询的视频片段检索</a:t>
            </a:r>
            <a:endParaRPr lang="en-US" sz="1800" dirty="0"/>
          </a:p>
          <a:p>
            <a:pPr marL="0" indent="0">
              <a:buNone/>
            </a:pPr>
            <a:r>
              <a:rPr lang="en-US" altLang="zh-CN" sz="1800" dirty="0"/>
              <a:t> </a:t>
            </a:r>
            <a:r>
              <a:rPr lang="en-US" altLang="zh-CN" sz="1800" dirty="0">
                <a:latin typeface="Arial" panose="020B0604020202020204" pitchFamily="34" charset="0"/>
                <a:cs typeface="Arial" panose="020B0604020202020204" pitchFamily="34" charset="0"/>
              </a:rPr>
              <a:t>VRL:</a:t>
            </a:r>
            <a:r>
              <a:rPr lang="en-US" altLang="zh-CN" sz="1800" dirty="0"/>
              <a:t> </a:t>
            </a:r>
            <a:r>
              <a:rPr lang="zh-CN" altLang="en-US" sz="1800" dirty="0"/>
              <a:t>基于视频查询的视频片段检索</a:t>
            </a:r>
            <a:endParaRPr lang="en-US" sz="1800" dirty="0"/>
          </a:p>
        </p:txBody>
      </p:sp>
    </p:spTree>
    <p:extLst>
      <p:ext uri="{BB962C8B-B14F-4D97-AF65-F5344CB8AC3E}">
        <p14:creationId xmlns:p14="http://schemas.microsoft.com/office/powerpoint/2010/main" val="285236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t>物体级别识别</a:t>
            </a:r>
            <a:endParaRPr lang="en-US" altLang="zh-CN" dirty="0"/>
          </a:p>
          <a:p>
            <a:pPr>
              <a:lnSpc>
                <a:spcPct val="150000"/>
              </a:lnSpc>
            </a:pPr>
            <a:r>
              <a:rPr lang="zh-CN" altLang="en-US" dirty="0">
                <a:solidFill>
                  <a:srgbClr val="FF0000"/>
                </a:solidFill>
              </a:rPr>
              <a:t>场景级别识别</a:t>
            </a:r>
            <a:endParaRPr lang="en-US" altLang="zh-CN" dirty="0">
              <a:solidFill>
                <a:srgbClr val="FF0000"/>
              </a:solidFill>
            </a:endParaRPr>
          </a:p>
          <a:p>
            <a:pPr>
              <a:lnSpc>
                <a:spcPct val="150000"/>
              </a:lnSpc>
            </a:pPr>
            <a:r>
              <a:rPr lang="zh-CN" altLang="en-US" dirty="0"/>
              <a:t>场景级别理解</a:t>
            </a:r>
            <a:endParaRPr lang="en-US" altLang="zh-CN" dirty="0"/>
          </a:p>
          <a:p>
            <a:pPr>
              <a:lnSpc>
                <a:spcPct val="150000"/>
              </a:lnSpc>
            </a:pPr>
            <a:r>
              <a:rPr lang="zh-CN" altLang="en-US" dirty="0"/>
              <a:t>场景级别推理</a:t>
            </a:r>
            <a:endParaRPr lang="en-US" dirty="0"/>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sp>
        <p:nvSpPr>
          <p:cNvPr id="4" name="TextBox 3">
            <a:extLst>
              <a:ext uri="{FF2B5EF4-FFF2-40B4-BE49-F238E27FC236}">
                <a16:creationId xmlns:a16="http://schemas.microsoft.com/office/drawing/2014/main" id="{323A3CE0-2799-4342-82FD-F7C71783BAD0}"/>
              </a:ext>
            </a:extLst>
          </p:cNvPr>
          <p:cNvSpPr txBox="1"/>
          <p:nvPr/>
        </p:nvSpPr>
        <p:spPr>
          <a:xfrm>
            <a:off x="4297068" y="2653660"/>
            <a:ext cx="1511300" cy="461665"/>
          </a:xfrm>
          <a:prstGeom prst="rect">
            <a:avLst/>
          </a:prstGeom>
          <a:noFill/>
        </p:spPr>
        <p:txBody>
          <a:bodyPr wrap="square" rtlCol="0">
            <a:spAutoFit/>
          </a:bodyPr>
          <a:lstStyle/>
          <a:p>
            <a:r>
              <a:rPr lang="zh-CN" altLang="en-US" sz="2400" dirty="0"/>
              <a:t>全景分割</a:t>
            </a:r>
            <a:endParaRPr lang="en-US" sz="2400" dirty="0"/>
          </a:p>
        </p:txBody>
      </p:sp>
      <p:pic>
        <p:nvPicPr>
          <p:cNvPr id="5" name="Picture 4">
            <a:extLst>
              <a:ext uri="{FF2B5EF4-FFF2-40B4-BE49-F238E27FC236}">
                <a16:creationId xmlns:a16="http://schemas.microsoft.com/office/drawing/2014/main" id="{5CA57AC3-3F2B-0448-A1E1-B181EFC67939}"/>
              </a:ext>
            </a:extLst>
          </p:cNvPr>
          <p:cNvPicPr>
            <a:picLocks noChangeAspect="1"/>
          </p:cNvPicPr>
          <p:nvPr/>
        </p:nvPicPr>
        <p:blipFill>
          <a:blip r:embed="rId2"/>
          <a:stretch>
            <a:fillRect/>
          </a:stretch>
        </p:blipFill>
        <p:spPr>
          <a:xfrm>
            <a:off x="5918585" y="1919983"/>
            <a:ext cx="2658110" cy="1661319"/>
          </a:xfrm>
          <a:prstGeom prst="rect">
            <a:avLst/>
          </a:prstGeom>
        </p:spPr>
      </p:pic>
      <p:pic>
        <p:nvPicPr>
          <p:cNvPr id="6" name="Picture 5">
            <a:extLst>
              <a:ext uri="{FF2B5EF4-FFF2-40B4-BE49-F238E27FC236}">
                <a16:creationId xmlns:a16="http://schemas.microsoft.com/office/drawing/2014/main" id="{9C3332D3-4A73-7346-B4D0-5CAC0957DAEF}"/>
              </a:ext>
            </a:extLst>
          </p:cNvPr>
          <p:cNvPicPr>
            <a:picLocks noChangeAspect="1"/>
          </p:cNvPicPr>
          <p:nvPr/>
        </p:nvPicPr>
        <p:blipFill>
          <a:blip r:embed="rId3"/>
          <a:stretch>
            <a:fillRect/>
          </a:stretch>
        </p:blipFill>
        <p:spPr>
          <a:xfrm>
            <a:off x="9254329" y="1919983"/>
            <a:ext cx="2680764" cy="1661319"/>
          </a:xfrm>
          <a:prstGeom prst="rect">
            <a:avLst/>
          </a:prstGeom>
        </p:spPr>
      </p:pic>
      <p:sp>
        <p:nvSpPr>
          <p:cNvPr id="7" name="Right Arrow 6">
            <a:extLst>
              <a:ext uri="{FF2B5EF4-FFF2-40B4-BE49-F238E27FC236}">
                <a16:creationId xmlns:a16="http://schemas.microsoft.com/office/drawing/2014/main" id="{291B3EAE-584C-C845-836A-084207A69532}"/>
              </a:ext>
            </a:extLst>
          </p:cNvPr>
          <p:cNvSpPr/>
          <p:nvPr/>
        </p:nvSpPr>
        <p:spPr>
          <a:xfrm>
            <a:off x="8686912" y="2259612"/>
            <a:ext cx="457200" cy="927100"/>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0E8022F-69AC-D440-93F2-F2DB0B6F72E5}"/>
              </a:ext>
            </a:extLst>
          </p:cNvPr>
          <p:cNvSpPr txBox="1"/>
          <p:nvPr/>
        </p:nvSpPr>
        <p:spPr>
          <a:xfrm>
            <a:off x="4100505" y="4817161"/>
            <a:ext cx="1818079" cy="461665"/>
          </a:xfrm>
          <a:prstGeom prst="rect">
            <a:avLst/>
          </a:prstGeom>
          <a:noFill/>
        </p:spPr>
        <p:txBody>
          <a:bodyPr wrap="square" rtlCol="0">
            <a:spAutoFit/>
          </a:bodyPr>
          <a:lstStyle/>
          <a:p>
            <a:r>
              <a:rPr lang="zh-CN" altLang="en-US" sz="2400" dirty="0"/>
              <a:t>场景图生成</a:t>
            </a:r>
            <a:endParaRPr lang="en-US" sz="2400" dirty="0"/>
          </a:p>
        </p:txBody>
      </p:sp>
      <p:sp>
        <p:nvSpPr>
          <p:cNvPr id="9" name="Content Placeholder 2">
            <a:extLst>
              <a:ext uri="{FF2B5EF4-FFF2-40B4-BE49-F238E27FC236}">
                <a16:creationId xmlns:a16="http://schemas.microsoft.com/office/drawing/2014/main" id="{FCF78CF3-8A51-4040-9CFB-6851ED19D751}"/>
              </a:ext>
            </a:extLst>
          </p:cNvPr>
          <p:cNvSpPr txBox="1">
            <a:spLocks/>
          </p:cNvSpPr>
          <p:nvPr/>
        </p:nvSpPr>
        <p:spPr>
          <a:xfrm>
            <a:off x="0" y="6438902"/>
            <a:ext cx="11353800" cy="419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a:solidFill>
                  <a:schemeClr val="tx1">
                    <a:lumMod val="50000"/>
                    <a:lumOff val="50000"/>
                  </a:schemeClr>
                </a:solidFill>
                <a:latin typeface="Arial" charset="0"/>
                <a:cs typeface="Arial" charset="0"/>
              </a:rPr>
              <a:t>Alexander </a:t>
            </a:r>
            <a:r>
              <a:rPr lang="en-US" sz="1200" dirty="0" err="1">
                <a:solidFill>
                  <a:schemeClr val="tx1">
                    <a:lumMod val="50000"/>
                    <a:lumOff val="50000"/>
                  </a:schemeClr>
                </a:solidFill>
                <a:latin typeface="Arial" charset="0"/>
                <a:cs typeface="Arial" charset="0"/>
              </a:rPr>
              <a:t>Kirillov</a:t>
            </a:r>
            <a:r>
              <a:rPr lang="zh-CN" altLang="en-US" sz="1200" dirty="0">
                <a:solidFill>
                  <a:schemeClr val="tx1">
                    <a:lumMod val="50000"/>
                    <a:lumOff val="50000"/>
                  </a:schemeClr>
                </a:solidFill>
                <a:latin typeface="Arial" charset="0"/>
                <a:cs typeface="Arial" charset="0"/>
              </a:rPr>
              <a:t> </a:t>
            </a:r>
            <a:r>
              <a:rPr lang="en-US" sz="1200" dirty="0">
                <a:solidFill>
                  <a:schemeClr val="tx1">
                    <a:lumMod val="50000"/>
                    <a:lumOff val="50000"/>
                  </a:schemeClr>
                </a:solidFill>
                <a:latin typeface="Arial" charset="0"/>
                <a:cs typeface="Arial" charset="0"/>
              </a:rPr>
              <a:t>et al. Panoptic Segmentation. In CVPR, 2019. </a:t>
            </a:r>
          </a:p>
          <a:p>
            <a:pPr marL="0" indent="0">
              <a:lnSpc>
                <a:spcPts val="1300"/>
              </a:lnSpc>
              <a:spcBef>
                <a:spcPts val="0"/>
              </a:spcBef>
              <a:buNone/>
            </a:pPr>
            <a:r>
              <a:rPr lang="en-US" sz="1200" dirty="0">
                <a:solidFill>
                  <a:schemeClr val="tx1">
                    <a:lumMod val="50000"/>
                    <a:lumOff val="50000"/>
                  </a:schemeClr>
                </a:solidFill>
                <a:latin typeface="Arial" charset="0"/>
                <a:ea typeface="Arial" charset="0"/>
                <a:cs typeface="Arial" charset="0"/>
              </a:rPr>
              <a:t>﻿</a:t>
            </a:r>
            <a:r>
              <a:rPr lang="en-US" sz="1200" dirty="0" err="1">
                <a:solidFill>
                  <a:schemeClr val="tx1">
                    <a:lumMod val="50000"/>
                    <a:lumOff val="50000"/>
                  </a:schemeClr>
                </a:solidFill>
                <a:latin typeface="Arial" charset="0"/>
                <a:ea typeface="Arial" charset="0"/>
                <a:cs typeface="Arial" charset="0"/>
              </a:rPr>
              <a:t>Danfei</a:t>
            </a:r>
            <a:r>
              <a:rPr lang="en-US" sz="1200" dirty="0">
                <a:solidFill>
                  <a:schemeClr val="tx1">
                    <a:lumMod val="50000"/>
                    <a:lumOff val="50000"/>
                  </a:schemeClr>
                </a:solidFill>
                <a:latin typeface="Arial" charset="0"/>
                <a:ea typeface="Arial" charset="0"/>
                <a:cs typeface="Arial" charset="0"/>
              </a:rPr>
              <a:t> Xu et al. ﻿Scene Graph Generation by Iterative Message Passing. In CVPR, 2017.</a:t>
            </a:r>
          </a:p>
        </p:txBody>
      </p:sp>
      <p:pic>
        <p:nvPicPr>
          <p:cNvPr id="10" name="Picture 9">
            <a:extLst>
              <a:ext uri="{FF2B5EF4-FFF2-40B4-BE49-F238E27FC236}">
                <a16:creationId xmlns:a16="http://schemas.microsoft.com/office/drawing/2014/main" id="{C0645DAE-9023-F74F-AA4B-B945ED8F8F27}"/>
              </a:ext>
            </a:extLst>
          </p:cNvPr>
          <p:cNvPicPr>
            <a:picLocks noChangeAspect="1"/>
          </p:cNvPicPr>
          <p:nvPr/>
        </p:nvPicPr>
        <p:blipFill>
          <a:blip r:embed="rId4"/>
          <a:stretch>
            <a:fillRect/>
          </a:stretch>
        </p:blipFill>
        <p:spPr>
          <a:xfrm>
            <a:off x="5918584" y="3945276"/>
            <a:ext cx="6016509" cy="2362604"/>
          </a:xfrm>
          <a:prstGeom prst="rect">
            <a:avLst/>
          </a:prstGeom>
        </p:spPr>
      </p:pic>
    </p:spTree>
    <p:extLst>
      <p:ext uri="{BB962C8B-B14F-4D97-AF65-F5344CB8AC3E}">
        <p14:creationId xmlns:p14="http://schemas.microsoft.com/office/powerpoint/2010/main" val="674296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88E542-DC54-5049-A3A9-22F410AA0BA5}"/>
              </a:ext>
            </a:extLst>
          </p:cNvPr>
          <p:cNvPicPr>
            <a:picLocks noGrp="1" noChangeAspect="1"/>
          </p:cNvPicPr>
          <p:nvPr>
            <p:ph idx="1"/>
          </p:nvPr>
        </p:nvPicPr>
        <p:blipFill>
          <a:blip r:embed="rId2"/>
          <a:stretch>
            <a:fillRect/>
          </a:stretch>
        </p:blipFill>
        <p:spPr>
          <a:xfrm>
            <a:off x="893749" y="2005735"/>
            <a:ext cx="10404502" cy="4351338"/>
          </a:xfrm>
        </p:spPr>
      </p:pic>
      <p:sp>
        <p:nvSpPr>
          <p:cNvPr id="3" name="Title 2">
            <a:extLst>
              <a:ext uri="{FF2B5EF4-FFF2-40B4-BE49-F238E27FC236}">
                <a16:creationId xmlns:a16="http://schemas.microsoft.com/office/drawing/2014/main" id="{4EF7C7D2-736E-214D-8464-8993ABD7BAB2}"/>
              </a:ext>
            </a:extLst>
          </p:cNvPr>
          <p:cNvSpPr>
            <a:spLocks noGrp="1"/>
          </p:cNvSpPr>
          <p:nvPr>
            <p:ph type="title"/>
          </p:nvPr>
        </p:nvSpPr>
        <p:spPr/>
        <p:txBody>
          <a:bodyPr/>
          <a:lstStyle/>
          <a:p>
            <a:r>
              <a:rPr lang="zh-CN" altLang="en-US" dirty="0"/>
              <a:t>可视化结果</a:t>
            </a:r>
            <a:endParaRPr lang="en-US" dirty="0"/>
          </a:p>
        </p:txBody>
      </p:sp>
    </p:spTree>
    <p:extLst>
      <p:ext uri="{BB962C8B-B14F-4D97-AF65-F5344CB8AC3E}">
        <p14:creationId xmlns:p14="http://schemas.microsoft.com/office/powerpoint/2010/main" val="1516319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p:txBody>
          <a:bodyPr>
            <a:normAutofit/>
          </a:bodyPr>
          <a:lstStyle/>
          <a:p>
            <a:pPr>
              <a:lnSpc>
                <a:spcPct val="120000"/>
              </a:lnSpc>
            </a:pPr>
            <a:r>
              <a:rPr lang="zh-CN" altLang="en-US" dirty="0"/>
              <a:t>本章提出的算法创新性</a:t>
            </a:r>
            <a:endParaRPr lang="en-US" altLang="zh-CN" dirty="0"/>
          </a:p>
          <a:p>
            <a:pPr lvl="1">
              <a:lnSpc>
                <a:spcPct val="120000"/>
              </a:lnSpc>
            </a:pPr>
            <a:r>
              <a:rPr lang="zh-CN" altLang="en-US" dirty="0"/>
              <a:t>本章首次提出了一种密集型自底向上网络框架。通过将边界预测问题分解成相关性预测和边界回归两个子问题，大大降低了模型对视频动作边界定位的难度。</a:t>
            </a:r>
            <a:endParaRPr lang="en-US" altLang="zh-CN" dirty="0"/>
          </a:p>
          <a:p>
            <a:pPr lvl="1">
              <a:lnSpc>
                <a:spcPct val="120000"/>
              </a:lnSpc>
            </a:pPr>
            <a:r>
              <a:rPr lang="zh-CN" altLang="en-US" dirty="0"/>
              <a:t>本章提出了一个基于图卷积的特征金字塔层，来增强骨干网络编码能力。 </a:t>
            </a:r>
            <a:endParaRPr lang="en-US" altLang="zh-CN" dirty="0"/>
          </a:p>
          <a:p>
            <a:pPr>
              <a:lnSpc>
                <a:spcPct val="120000"/>
              </a:lnSpc>
            </a:pPr>
            <a:r>
              <a:rPr lang="zh-CN" altLang="en-US" dirty="0"/>
              <a:t>本章方法的技术定位和意义</a:t>
            </a:r>
            <a:endParaRPr lang="en-US" altLang="zh-CN" dirty="0"/>
          </a:p>
          <a:p>
            <a:pPr lvl="1">
              <a:lnSpc>
                <a:spcPct val="120000"/>
              </a:lnSpc>
            </a:pPr>
            <a:r>
              <a:rPr lang="zh-CN" altLang="en-US" dirty="0"/>
              <a:t>视频片段检索任务也是一种具有广泛应用价值的场景级别理解任务。</a:t>
            </a:r>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3.4 </a:t>
            </a:r>
            <a:r>
              <a:rPr lang="zh-CN" altLang="en-US" sz="4000" dirty="0"/>
              <a:t>基于密集型自底向上网络的视频片段检索</a:t>
            </a:r>
            <a:endParaRPr lang="en-US" sz="4000" dirty="0"/>
          </a:p>
        </p:txBody>
      </p:sp>
    </p:spTree>
    <p:extLst>
      <p:ext uri="{BB962C8B-B14F-4D97-AF65-F5344CB8AC3E}">
        <p14:creationId xmlns:p14="http://schemas.microsoft.com/office/powerpoint/2010/main" val="1626665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1537854" y="2417618"/>
            <a:ext cx="9116291" cy="2022764"/>
          </a:xfrm>
        </p:spPr>
        <p:txBody>
          <a:bodyPr>
            <a:noAutofit/>
          </a:bodyPr>
          <a:lstStyle/>
          <a:p>
            <a:pPr algn="ctr"/>
            <a:r>
              <a:rPr lang="en-US" altLang="zh-CN" dirty="0"/>
              <a:t>3</a:t>
            </a:r>
            <a:r>
              <a:rPr lang="en-US" altLang="zh-CN" dirty="0">
                <a:solidFill>
                  <a:schemeClr val="bg1"/>
                </a:solidFill>
              </a:rPr>
              <a:t>.5 </a:t>
            </a:r>
            <a:r>
              <a:rPr lang="zh-CN" altLang="en-US" dirty="0">
                <a:solidFill>
                  <a:schemeClr val="bg1"/>
                </a:solidFill>
              </a:rPr>
              <a:t>基于反事实样本生成的视觉问答</a:t>
            </a:r>
            <a:br>
              <a:rPr lang="en-US" altLang="zh-CN" dirty="0">
                <a:solidFill>
                  <a:schemeClr val="bg1"/>
                </a:solidFill>
              </a:rPr>
            </a:br>
            <a:br>
              <a:rPr lang="en-US" altLang="zh-CN" dirty="0">
                <a:solidFill>
                  <a:schemeClr val="bg1"/>
                </a:solidFill>
              </a:rPr>
            </a:br>
            <a:r>
              <a:rPr lang="en-US" altLang="zh-CN" sz="3200" dirty="0">
                <a:solidFill>
                  <a:schemeClr val="bg1"/>
                </a:solidFill>
              </a:rPr>
              <a:t>CVPR 2020</a:t>
            </a:r>
            <a:endParaRPr lang="zh-CN" altLang="en-US" sz="3200" dirty="0">
              <a:solidFill>
                <a:schemeClr val="bg1"/>
              </a:solidFill>
            </a:endParaRPr>
          </a:p>
        </p:txBody>
      </p:sp>
    </p:spTree>
    <p:extLst>
      <p:ext uri="{BB962C8B-B14F-4D97-AF65-F5344CB8AC3E}">
        <p14:creationId xmlns:p14="http://schemas.microsoft.com/office/powerpoint/2010/main" val="40340220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D476EB-81B3-4B43-918A-89C3EF834AE8}"/>
              </a:ext>
            </a:extLst>
          </p:cNvPr>
          <p:cNvSpPr>
            <a:spLocks noGrp="1"/>
          </p:cNvSpPr>
          <p:nvPr>
            <p:ph type="title"/>
          </p:nvPr>
        </p:nvSpPr>
        <p:spPr/>
        <p:txBody>
          <a:bodyPr/>
          <a:lstStyle/>
          <a:p>
            <a:r>
              <a:rPr lang="zh-CN" altLang="en-US" dirty="0"/>
              <a:t>视觉问答</a:t>
            </a:r>
            <a:endParaRPr lang="en-US" dirty="0"/>
          </a:p>
        </p:txBody>
      </p:sp>
      <p:pic>
        <p:nvPicPr>
          <p:cNvPr id="4" name="Picture 3">
            <a:extLst>
              <a:ext uri="{FF2B5EF4-FFF2-40B4-BE49-F238E27FC236}">
                <a16:creationId xmlns:a16="http://schemas.microsoft.com/office/drawing/2014/main" id="{0D6AC3D0-047B-0443-90B3-F6B725AA426F}"/>
              </a:ext>
            </a:extLst>
          </p:cNvPr>
          <p:cNvPicPr>
            <a:picLocks noChangeAspect="1"/>
          </p:cNvPicPr>
          <p:nvPr/>
        </p:nvPicPr>
        <p:blipFill>
          <a:blip r:embed="rId2"/>
          <a:stretch>
            <a:fillRect/>
          </a:stretch>
        </p:blipFill>
        <p:spPr>
          <a:xfrm>
            <a:off x="415261" y="1540196"/>
            <a:ext cx="6217511" cy="4922196"/>
          </a:xfrm>
          <a:prstGeom prst="rect">
            <a:avLst/>
          </a:prstGeom>
        </p:spPr>
      </p:pic>
      <p:sp>
        <p:nvSpPr>
          <p:cNvPr id="5" name="Content Placeholder 2">
            <a:extLst>
              <a:ext uri="{FF2B5EF4-FFF2-40B4-BE49-F238E27FC236}">
                <a16:creationId xmlns:a16="http://schemas.microsoft.com/office/drawing/2014/main" id="{AE7B9D25-FD1A-4C47-AFE4-93B37B08AB16}"/>
              </a:ext>
            </a:extLst>
          </p:cNvPr>
          <p:cNvSpPr txBox="1">
            <a:spLocks/>
          </p:cNvSpPr>
          <p:nvPr/>
        </p:nvSpPr>
        <p:spPr>
          <a:xfrm>
            <a:off x="-1" y="6588903"/>
            <a:ext cx="6239249"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a:solidFill>
                  <a:schemeClr val="tx1">
                    <a:lumMod val="50000"/>
                    <a:lumOff val="50000"/>
                  </a:schemeClr>
                </a:solidFill>
                <a:latin typeface="Arial" panose="020B0604020202020204" pitchFamily="34" charset="0"/>
                <a:cs typeface="Arial" panose="020B0604020202020204" pitchFamily="34" charset="0"/>
              </a:rPr>
              <a:t>Stanislaw </a:t>
            </a:r>
            <a:r>
              <a:rPr lang="en-US" sz="1200" dirty="0" err="1">
                <a:solidFill>
                  <a:schemeClr val="tx1">
                    <a:lumMod val="50000"/>
                    <a:lumOff val="50000"/>
                  </a:schemeClr>
                </a:solidFill>
                <a:latin typeface="Arial" panose="020B0604020202020204" pitchFamily="34" charset="0"/>
                <a:cs typeface="Arial" panose="020B0604020202020204" pitchFamily="34" charset="0"/>
              </a:rPr>
              <a:t>Antol</a:t>
            </a:r>
            <a:r>
              <a:rPr lang="en-US" sz="1200" dirty="0">
                <a:solidFill>
                  <a:schemeClr val="tx1">
                    <a:lumMod val="50000"/>
                    <a:lumOff val="50000"/>
                  </a:schemeClr>
                </a:solidFill>
                <a:latin typeface="Arial" panose="020B0604020202020204" pitchFamily="34" charset="0"/>
                <a:cs typeface="Arial" panose="020B0604020202020204" pitchFamily="34" charset="0"/>
              </a:rPr>
              <a:t> et al. Visual Question Answering. In ICCV, 2015.</a:t>
            </a:r>
          </a:p>
        </p:txBody>
      </p:sp>
      <p:sp>
        <p:nvSpPr>
          <p:cNvPr id="6" name="TextBox 5">
            <a:extLst>
              <a:ext uri="{FF2B5EF4-FFF2-40B4-BE49-F238E27FC236}">
                <a16:creationId xmlns:a16="http://schemas.microsoft.com/office/drawing/2014/main" id="{9094F2DE-43D4-1943-8242-0FDA1D28ECA1}"/>
              </a:ext>
            </a:extLst>
          </p:cNvPr>
          <p:cNvSpPr txBox="1"/>
          <p:nvPr/>
        </p:nvSpPr>
        <p:spPr>
          <a:xfrm>
            <a:off x="6541331" y="5133465"/>
            <a:ext cx="5554871" cy="461665"/>
          </a:xfrm>
          <a:prstGeom prst="rect">
            <a:avLst/>
          </a:prstGeom>
          <a:noFill/>
        </p:spPr>
        <p:txBody>
          <a:bodyPr wrap="square" rtlCol="0">
            <a:spAutoFit/>
          </a:bodyPr>
          <a:lstStyle/>
          <a:p>
            <a:r>
              <a:rPr lang="zh-CN" altLang="en-US" sz="2400" dirty="0">
                <a:latin typeface="DengXian" charset="-122"/>
                <a:ea typeface="DengXian" charset="-122"/>
                <a:cs typeface="DengXian" charset="-122"/>
              </a:rPr>
              <a:t>视觉问答是一个典型的多模态分类任务。</a:t>
            </a:r>
            <a:endParaRPr lang="en-US" sz="2400" dirty="0">
              <a:latin typeface="DengXian" charset="-122"/>
              <a:ea typeface="DengXian" charset="-122"/>
              <a:cs typeface="DengXian" charset="-122"/>
            </a:endParaRPr>
          </a:p>
        </p:txBody>
      </p:sp>
    </p:spTree>
    <p:extLst>
      <p:ext uri="{BB962C8B-B14F-4D97-AF65-F5344CB8AC3E}">
        <p14:creationId xmlns:p14="http://schemas.microsoft.com/office/powerpoint/2010/main" val="24992225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EAC604-D8DA-3341-8E05-201A923112FB}"/>
              </a:ext>
            </a:extLst>
          </p:cNvPr>
          <p:cNvSpPr>
            <a:spLocks noGrp="1"/>
          </p:cNvSpPr>
          <p:nvPr>
            <p:ph type="title"/>
          </p:nvPr>
        </p:nvSpPr>
        <p:spPr/>
        <p:txBody>
          <a:bodyPr/>
          <a:lstStyle/>
          <a:p>
            <a:r>
              <a:rPr lang="zh-CN" altLang="en-US" dirty="0"/>
              <a:t>视觉问答</a:t>
            </a:r>
            <a:endParaRPr lang="en-US" dirty="0"/>
          </a:p>
        </p:txBody>
      </p:sp>
      <p:sp>
        <p:nvSpPr>
          <p:cNvPr id="4" name="Content Placeholder 2">
            <a:extLst>
              <a:ext uri="{FF2B5EF4-FFF2-40B4-BE49-F238E27FC236}">
                <a16:creationId xmlns:a16="http://schemas.microsoft.com/office/drawing/2014/main" id="{C4A1425D-7C1E-FD42-8117-BC95353F749D}"/>
              </a:ext>
            </a:extLst>
          </p:cNvPr>
          <p:cNvSpPr txBox="1">
            <a:spLocks/>
          </p:cNvSpPr>
          <p:nvPr/>
        </p:nvSpPr>
        <p:spPr>
          <a:xfrm>
            <a:off x="981448" y="195741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目前的视觉问答模型往往过于依赖文本偏置</a:t>
            </a:r>
            <a:endParaRPr lang="en-US" dirty="0"/>
          </a:p>
          <a:p>
            <a:pPr lvl="1"/>
            <a:endParaRPr lang="en-US" dirty="0"/>
          </a:p>
          <a:p>
            <a:pPr lvl="1"/>
            <a:r>
              <a:rPr lang="en-US" dirty="0"/>
              <a:t>Q: How many </a:t>
            </a:r>
            <a:r>
              <a:rPr lang="mr-IN" dirty="0"/>
              <a:t>…</a:t>
            </a:r>
            <a:r>
              <a:rPr lang="en-US" dirty="0"/>
              <a:t>?</a:t>
            </a:r>
          </a:p>
          <a:p>
            <a:pPr lvl="1"/>
            <a:r>
              <a:rPr lang="en-US" dirty="0"/>
              <a:t>A: 2</a:t>
            </a:r>
          </a:p>
          <a:p>
            <a:pPr lvl="1"/>
            <a:endParaRPr lang="en-US" dirty="0"/>
          </a:p>
          <a:p>
            <a:pPr lvl="1"/>
            <a:r>
              <a:rPr lang="en-US" dirty="0"/>
              <a:t>Q: What color is </a:t>
            </a:r>
            <a:r>
              <a:rPr lang="mr-IN" dirty="0"/>
              <a:t>…</a:t>
            </a:r>
            <a:r>
              <a:rPr lang="en-US" dirty="0"/>
              <a:t>?</a:t>
            </a:r>
          </a:p>
          <a:p>
            <a:pPr lvl="1"/>
            <a:r>
              <a:rPr lang="en-US" dirty="0"/>
              <a:t>A: White  </a:t>
            </a:r>
          </a:p>
          <a:p>
            <a:pPr lvl="1"/>
            <a:endParaRPr lang="en-US" dirty="0"/>
          </a:p>
          <a:p>
            <a:pPr lvl="1"/>
            <a:r>
              <a:rPr lang="en-US" dirty="0"/>
              <a:t>Q: Is the </a:t>
            </a:r>
            <a:r>
              <a:rPr lang="mr-IN" dirty="0"/>
              <a:t>…</a:t>
            </a:r>
            <a:r>
              <a:rPr lang="en-US" dirty="0"/>
              <a:t>?</a:t>
            </a:r>
          </a:p>
          <a:p>
            <a:pPr lvl="1"/>
            <a:r>
              <a:rPr lang="en-US" dirty="0"/>
              <a:t>A: Yes</a:t>
            </a:r>
          </a:p>
        </p:txBody>
      </p:sp>
      <p:sp>
        <p:nvSpPr>
          <p:cNvPr id="5" name="Content Placeholder 2">
            <a:extLst>
              <a:ext uri="{FF2B5EF4-FFF2-40B4-BE49-F238E27FC236}">
                <a16:creationId xmlns:a16="http://schemas.microsoft.com/office/drawing/2014/main" id="{10049C81-ECD4-1148-A1F0-79BD457BA703}"/>
              </a:ext>
            </a:extLst>
          </p:cNvPr>
          <p:cNvSpPr txBox="1">
            <a:spLocks/>
          </p:cNvSpPr>
          <p:nvPr/>
        </p:nvSpPr>
        <p:spPr>
          <a:xfrm>
            <a:off x="-1" y="6575481"/>
            <a:ext cx="6239249"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800" dirty="0" err="1">
                <a:solidFill>
                  <a:schemeClr val="tx1">
                    <a:lumMod val="50000"/>
                    <a:lumOff val="50000"/>
                  </a:schemeClr>
                </a:solidFill>
                <a:latin typeface="Arial" panose="020B0604020202020204" pitchFamily="34" charset="0"/>
                <a:cs typeface="Arial" panose="020B0604020202020204" pitchFamily="34" charset="0"/>
              </a:rPr>
              <a:t>Yash</a:t>
            </a:r>
            <a:r>
              <a:rPr lang="en-US" sz="800" dirty="0">
                <a:solidFill>
                  <a:schemeClr val="tx1">
                    <a:lumMod val="50000"/>
                    <a:lumOff val="50000"/>
                  </a:schemeClr>
                </a:solidFill>
                <a:latin typeface="Arial" panose="020B0604020202020204" pitchFamily="34" charset="0"/>
                <a:cs typeface="Arial" panose="020B0604020202020204" pitchFamily="34" charset="0"/>
              </a:rPr>
              <a:t> Goyal et al. Making the v in </a:t>
            </a:r>
            <a:r>
              <a:rPr lang="en-US" sz="800" dirty="0" err="1">
                <a:solidFill>
                  <a:schemeClr val="tx1">
                    <a:lumMod val="50000"/>
                    <a:lumOff val="50000"/>
                  </a:schemeClr>
                </a:solidFill>
                <a:latin typeface="Arial" panose="020B0604020202020204" pitchFamily="34" charset="0"/>
                <a:cs typeface="Arial" panose="020B0604020202020204" pitchFamily="34" charset="0"/>
              </a:rPr>
              <a:t>vqa</a:t>
            </a:r>
            <a:r>
              <a:rPr lang="en-US" sz="800" dirty="0">
                <a:solidFill>
                  <a:schemeClr val="tx1">
                    <a:lumMod val="50000"/>
                    <a:lumOff val="50000"/>
                  </a:schemeClr>
                </a:solidFill>
                <a:latin typeface="Arial" panose="020B0604020202020204" pitchFamily="34" charset="0"/>
                <a:cs typeface="Arial" panose="020B0604020202020204" pitchFamily="34" charset="0"/>
              </a:rPr>
              <a:t> matter: Elevating the role of image understanding in visual question answering. In CVPR, 2017.</a:t>
            </a:r>
          </a:p>
        </p:txBody>
      </p:sp>
      <p:sp>
        <p:nvSpPr>
          <p:cNvPr id="6" name="TextBox 5">
            <a:extLst>
              <a:ext uri="{FF2B5EF4-FFF2-40B4-BE49-F238E27FC236}">
                <a16:creationId xmlns:a16="http://schemas.microsoft.com/office/drawing/2014/main" id="{D8CE9ECB-FC16-C64C-85A9-49DBFB3687DA}"/>
              </a:ext>
            </a:extLst>
          </p:cNvPr>
          <p:cNvSpPr txBox="1"/>
          <p:nvPr/>
        </p:nvSpPr>
        <p:spPr>
          <a:xfrm>
            <a:off x="4754880" y="5046478"/>
            <a:ext cx="7003869" cy="830997"/>
          </a:xfrm>
          <a:prstGeom prst="rect">
            <a:avLst/>
          </a:prstGeom>
          <a:noFill/>
        </p:spPr>
        <p:txBody>
          <a:bodyPr wrap="square" rtlCol="0">
            <a:spAutoFit/>
          </a:bodyPr>
          <a:lstStyle/>
          <a:p>
            <a:r>
              <a:rPr lang="zh-CN" altLang="en-US" sz="2400" dirty="0">
                <a:latin typeface="DengXian" charset="-122"/>
                <a:ea typeface="DengXian" charset="-122"/>
                <a:cs typeface="DengXian" charset="-122"/>
              </a:rPr>
              <a:t>模型直接利用</a:t>
            </a:r>
            <a:r>
              <a:rPr lang="zh-CN" altLang="en-US" sz="2400" b="1" dirty="0">
                <a:latin typeface="DengXian" charset="-122"/>
                <a:ea typeface="DengXian" charset="-122"/>
                <a:cs typeface="DengXian" charset="-122"/>
              </a:rPr>
              <a:t>文本偏置（</a:t>
            </a:r>
            <a:r>
              <a:rPr lang="en-US" sz="2400" b="1" dirty="0">
                <a:latin typeface="DengXian" charset="-122"/>
                <a:ea typeface="DengXian" charset="-122"/>
                <a:cs typeface="DengXian" charset="-122"/>
              </a:rPr>
              <a:t> </a:t>
            </a:r>
            <a:r>
              <a:rPr lang="en-US" sz="2400" b="1" dirty="0">
                <a:latin typeface="Arial" panose="020B0604020202020204" pitchFamily="34" charset="0"/>
                <a:ea typeface="DengXian" charset="-122"/>
                <a:cs typeface="Arial" panose="020B0604020202020204" pitchFamily="34" charset="0"/>
              </a:rPr>
              <a:t>language biases</a:t>
            </a:r>
            <a:r>
              <a:rPr lang="zh-CN" altLang="en-US" sz="2400" b="1" dirty="0">
                <a:latin typeface="DengXian" charset="-122"/>
                <a:ea typeface="DengXian" charset="-122"/>
                <a:cs typeface="DengXian" charset="-122"/>
              </a:rPr>
              <a:t>）</a:t>
            </a:r>
            <a:r>
              <a:rPr lang="zh-CN" altLang="en-US" sz="2400" dirty="0">
                <a:latin typeface="DengXian" charset="-122"/>
                <a:ea typeface="DengXian" charset="-122"/>
                <a:cs typeface="DengXian" charset="-122"/>
              </a:rPr>
              <a:t>就可以在目前最大的数据集</a:t>
            </a:r>
            <a:r>
              <a:rPr lang="en-US" sz="2400" b="1" dirty="0">
                <a:solidFill>
                  <a:srgbClr val="FF0000"/>
                </a:solidFill>
                <a:latin typeface="Arial" panose="020B0604020202020204" pitchFamily="34" charset="0"/>
                <a:ea typeface="DengXian" charset="-122"/>
                <a:cs typeface="Arial" panose="020B0604020202020204" pitchFamily="34" charset="0"/>
              </a:rPr>
              <a:t>VQA v2</a:t>
            </a:r>
            <a:r>
              <a:rPr lang="zh-CN" altLang="en-US" sz="2400" dirty="0">
                <a:latin typeface="DengXian" charset="-122"/>
                <a:ea typeface="DengXian" charset="-122"/>
                <a:cs typeface="DengXian" charset="-122"/>
              </a:rPr>
              <a:t>上取得较好的结果。</a:t>
            </a:r>
            <a:endParaRPr lang="en-US" sz="2400" dirty="0">
              <a:latin typeface="DengXian" charset="-122"/>
              <a:ea typeface="DengXian" charset="-122"/>
              <a:cs typeface="DengXian" charset="-122"/>
            </a:endParaRPr>
          </a:p>
        </p:txBody>
      </p:sp>
    </p:spTree>
    <p:extLst>
      <p:ext uri="{BB962C8B-B14F-4D97-AF65-F5344CB8AC3E}">
        <p14:creationId xmlns:p14="http://schemas.microsoft.com/office/powerpoint/2010/main" val="7581579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B8619-17C7-2148-BB6D-C65F55E9CE64}"/>
              </a:ext>
            </a:extLst>
          </p:cNvPr>
          <p:cNvSpPr>
            <a:spLocks noGrp="1"/>
          </p:cNvSpPr>
          <p:nvPr>
            <p:ph type="title"/>
          </p:nvPr>
        </p:nvSpPr>
        <p:spPr>
          <a:xfrm>
            <a:off x="629854" y="365125"/>
            <a:ext cx="10515600" cy="1325563"/>
          </a:xfrm>
        </p:spPr>
        <p:txBody>
          <a:bodyPr/>
          <a:lstStyle/>
          <a:p>
            <a:r>
              <a:rPr lang="en-US" dirty="0"/>
              <a:t>VQA-CP </a:t>
            </a:r>
            <a:r>
              <a:rPr lang="en-US" sz="1800" dirty="0"/>
              <a:t>(VQA</a:t>
            </a:r>
            <a:r>
              <a:rPr lang="zh-CN" altLang="en-US" sz="1800" dirty="0"/>
              <a:t> </a:t>
            </a:r>
            <a:r>
              <a:rPr lang="en-US" sz="1800" dirty="0"/>
              <a:t>Changing Priors)</a:t>
            </a:r>
          </a:p>
        </p:txBody>
      </p:sp>
      <p:sp>
        <p:nvSpPr>
          <p:cNvPr id="4" name="Content Placeholder 2">
            <a:extLst>
              <a:ext uri="{FF2B5EF4-FFF2-40B4-BE49-F238E27FC236}">
                <a16:creationId xmlns:a16="http://schemas.microsoft.com/office/drawing/2014/main" id="{75886B34-C1FC-0045-85D6-BF7A3215F59F}"/>
              </a:ext>
            </a:extLst>
          </p:cNvPr>
          <p:cNvSpPr txBox="1">
            <a:spLocks/>
          </p:cNvSpPr>
          <p:nvPr/>
        </p:nvSpPr>
        <p:spPr>
          <a:xfrm>
            <a:off x="-1" y="6575481"/>
            <a:ext cx="9051404"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err="1">
                <a:solidFill>
                  <a:schemeClr val="tx1">
                    <a:lumMod val="50000"/>
                    <a:lumOff val="50000"/>
                  </a:schemeClr>
                </a:solidFill>
                <a:latin typeface="Arial" panose="020B0604020202020204" pitchFamily="34" charset="0"/>
                <a:cs typeface="Arial" panose="020B0604020202020204" pitchFamily="34" charset="0"/>
              </a:rPr>
              <a:t>Aishwarya</a:t>
            </a:r>
            <a:r>
              <a:rPr lang="en-US" sz="1200" dirty="0">
                <a:solidFill>
                  <a:schemeClr val="tx1">
                    <a:lumMod val="50000"/>
                    <a:lumOff val="50000"/>
                  </a:schemeClr>
                </a:solidFill>
                <a:latin typeface="Arial" panose="020B0604020202020204" pitchFamily="34" charset="0"/>
                <a:cs typeface="Arial" panose="020B0604020202020204" pitchFamily="34" charset="0"/>
              </a:rPr>
              <a:t> Agrawal et al. Don’t Just Assume; Look and Answer: Overcoming Priors for Visual Question Answering. In CVPR, 2018.</a:t>
            </a:r>
          </a:p>
        </p:txBody>
      </p:sp>
      <p:pic>
        <p:nvPicPr>
          <p:cNvPr id="5" name="Picture 4">
            <a:extLst>
              <a:ext uri="{FF2B5EF4-FFF2-40B4-BE49-F238E27FC236}">
                <a16:creationId xmlns:a16="http://schemas.microsoft.com/office/drawing/2014/main" id="{CDD2842C-AA6F-6148-A2C7-E270EF2F4DE8}"/>
              </a:ext>
            </a:extLst>
          </p:cNvPr>
          <p:cNvPicPr>
            <a:picLocks noChangeAspect="1"/>
          </p:cNvPicPr>
          <p:nvPr/>
        </p:nvPicPr>
        <p:blipFill>
          <a:blip r:embed="rId2"/>
          <a:stretch>
            <a:fillRect/>
          </a:stretch>
        </p:blipFill>
        <p:spPr>
          <a:xfrm>
            <a:off x="511184" y="2501572"/>
            <a:ext cx="5190754" cy="3900079"/>
          </a:xfrm>
          <a:prstGeom prst="rect">
            <a:avLst/>
          </a:prstGeom>
        </p:spPr>
      </p:pic>
      <p:grpSp>
        <p:nvGrpSpPr>
          <p:cNvPr id="6" name="Group 5">
            <a:extLst>
              <a:ext uri="{FF2B5EF4-FFF2-40B4-BE49-F238E27FC236}">
                <a16:creationId xmlns:a16="http://schemas.microsoft.com/office/drawing/2014/main" id="{EE7758E2-9DE1-5846-AFD2-097F0D65ED28}"/>
              </a:ext>
            </a:extLst>
          </p:cNvPr>
          <p:cNvGrpSpPr/>
          <p:nvPr/>
        </p:nvGrpSpPr>
        <p:grpSpPr>
          <a:xfrm>
            <a:off x="6342948" y="2637973"/>
            <a:ext cx="4997790" cy="3167477"/>
            <a:chOff x="6421323" y="2045721"/>
            <a:chExt cx="4997790" cy="3167477"/>
          </a:xfrm>
        </p:grpSpPr>
        <p:pic>
          <p:nvPicPr>
            <p:cNvPr id="7" name="Picture 6">
              <a:extLst>
                <a:ext uri="{FF2B5EF4-FFF2-40B4-BE49-F238E27FC236}">
                  <a16:creationId xmlns:a16="http://schemas.microsoft.com/office/drawing/2014/main" id="{DBF9E40B-7F16-354F-A741-4FDBA7D2C8CF}"/>
                </a:ext>
              </a:extLst>
            </p:cNvPr>
            <p:cNvPicPr>
              <a:picLocks noChangeAspect="1"/>
            </p:cNvPicPr>
            <p:nvPr/>
          </p:nvPicPr>
          <p:blipFill>
            <a:blip r:embed="rId3"/>
            <a:stretch>
              <a:fillRect/>
            </a:stretch>
          </p:blipFill>
          <p:spPr>
            <a:xfrm>
              <a:off x="6421323" y="2045721"/>
              <a:ext cx="1745771" cy="3167477"/>
            </a:xfrm>
            <a:prstGeom prst="rect">
              <a:avLst/>
            </a:prstGeom>
          </p:spPr>
        </p:pic>
        <p:pic>
          <p:nvPicPr>
            <p:cNvPr id="8" name="Picture 7">
              <a:extLst>
                <a:ext uri="{FF2B5EF4-FFF2-40B4-BE49-F238E27FC236}">
                  <a16:creationId xmlns:a16="http://schemas.microsoft.com/office/drawing/2014/main" id="{2EEE9E29-C19C-CF4C-9AC9-1DBFC88D104F}"/>
                </a:ext>
              </a:extLst>
            </p:cNvPr>
            <p:cNvPicPr>
              <a:picLocks noChangeAspect="1"/>
            </p:cNvPicPr>
            <p:nvPr/>
          </p:nvPicPr>
          <p:blipFill>
            <a:blip r:embed="rId4"/>
            <a:stretch>
              <a:fillRect/>
            </a:stretch>
          </p:blipFill>
          <p:spPr>
            <a:xfrm>
              <a:off x="8167094" y="2045721"/>
              <a:ext cx="3252019" cy="3152521"/>
            </a:xfrm>
            <a:prstGeom prst="rect">
              <a:avLst/>
            </a:prstGeom>
          </p:spPr>
        </p:pic>
      </p:grpSp>
      <p:sp>
        <p:nvSpPr>
          <p:cNvPr id="9" name="TextBox 8">
            <a:extLst>
              <a:ext uri="{FF2B5EF4-FFF2-40B4-BE49-F238E27FC236}">
                <a16:creationId xmlns:a16="http://schemas.microsoft.com/office/drawing/2014/main" id="{A5CD8538-1E49-0E44-B540-8B1BE6E540F4}"/>
              </a:ext>
            </a:extLst>
          </p:cNvPr>
          <p:cNvSpPr txBox="1"/>
          <p:nvPr/>
        </p:nvSpPr>
        <p:spPr>
          <a:xfrm>
            <a:off x="511184" y="1885724"/>
            <a:ext cx="9364581" cy="461665"/>
          </a:xfrm>
          <a:prstGeom prst="rect">
            <a:avLst/>
          </a:prstGeom>
          <a:noFill/>
        </p:spPr>
        <p:txBody>
          <a:bodyPr wrap="square" rtlCol="0">
            <a:spAutoFit/>
          </a:bodyPr>
          <a:lstStyle/>
          <a:p>
            <a:r>
              <a:rPr lang="zh-CN" altLang="en-US" sz="2400" dirty="0">
                <a:latin typeface="DengXian" charset="-122"/>
                <a:ea typeface="DengXian" charset="-122"/>
                <a:cs typeface="DengXian" charset="-122"/>
              </a:rPr>
              <a:t>多个模型在数据集</a:t>
            </a:r>
            <a:r>
              <a:rPr lang="en-US" sz="2400" dirty="0">
                <a:latin typeface="DengXian" charset="-122"/>
                <a:ea typeface="DengXian" charset="-122"/>
                <a:cs typeface="DengXian" charset="-122"/>
              </a:rPr>
              <a:t>VQA v2</a:t>
            </a:r>
            <a:r>
              <a:rPr lang="zh-CN" altLang="en-US" sz="2400" dirty="0">
                <a:latin typeface="DengXian" charset="-122"/>
                <a:ea typeface="DengXian" charset="-122"/>
                <a:cs typeface="DengXian" charset="-122"/>
              </a:rPr>
              <a:t>和</a:t>
            </a:r>
            <a:r>
              <a:rPr lang="en-US" sz="2400" dirty="0">
                <a:latin typeface="DengXian" charset="-122"/>
                <a:ea typeface="DengXian" charset="-122"/>
                <a:cs typeface="DengXian" charset="-122"/>
              </a:rPr>
              <a:t> VQA-CP v2</a:t>
            </a:r>
            <a:r>
              <a:rPr lang="zh-CN" altLang="en-US" sz="2400" dirty="0">
                <a:latin typeface="DengXian" charset="-122"/>
                <a:ea typeface="DengXian" charset="-122"/>
                <a:cs typeface="DengXian" charset="-122"/>
              </a:rPr>
              <a:t>之间都存在巨大的性能差异。</a:t>
            </a:r>
            <a:endParaRPr lang="en-US" sz="2400" dirty="0">
              <a:latin typeface="DengXian" charset="-122"/>
              <a:ea typeface="DengXian" charset="-122"/>
              <a:cs typeface="DengXian" charset="-122"/>
            </a:endParaRPr>
          </a:p>
        </p:txBody>
      </p:sp>
    </p:spTree>
    <p:extLst>
      <p:ext uri="{BB962C8B-B14F-4D97-AF65-F5344CB8AC3E}">
        <p14:creationId xmlns:p14="http://schemas.microsoft.com/office/powerpoint/2010/main" val="13135210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A99E9-4AB7-DB4A-B38C-2C30C05521ED}"/>
              </a:ext>
            </a:extLst>
          </p:cNvPr>
          <p:cNvSpPr>
            <a:spLocks noGrp="1"/>
          </p:cNvSpPr>
          <p:nvPr>
            <p:ph type="title"/>
          </p:nvPr>
        </p:nvSpPr>
        <p:spPr/>
        <p:txBody>
          <a:bodyPr/>
          <a:lstStyle/>
          <a:p>
            <a:r>
              <a:rPr lang="zh-CN" altLang="en-US" dirty="0"/>
              <a:t>已有工作</a:t>
            </a:r>
            <a:endParaRPr lang="en-US" dirty="0"/>
          </a:p>
        </p:txBody>
      </p:sp>
      <p:sp>
        <p:nvSpPr>
          <p:cNvPr id="4" name="Content Placeholder 2">
            <a:extLst>
              <a:ext uri="{FF2B5EF4-FFF2-40B4-BE49-F238E27FC236}">
                <a16:creationId xmlns:a16="http://schemas.microsoft.com/office/drawing/2014/main" id="{585A439B-6AF9-4744-B6AD-B7D2550E1F1B}"/>
              </a:ext>
            </a:extLst>
          </p:cNvPr>
          <p:cNvSpPr txBox="1">
            <a:spLocks/>
          </p:cNvSpPr>
          <p:nvPr/>
        </p:nvSpPr>
        <p:spPr>
          <a:xfrm>
            <a:off x="939800" y="181589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基于对抗学习的方法 </a:t>
            </a:r>
          </a:p>
        </p:txBody>
      </p:sp>
      <p:pic>
        <p:nvPicPr>
          <p:cNvPr id="5" name="Picture 4">
            <a:extLst>
              <a:ext uri="{FF2B5EF4-FFF2-40B4-BE49-F238E27FC236}">
                <a16:creationId xmlns:a16="http://schemas.microsoft.com/office/drawing/2014/main" id="{9A49CBD5-32AC-5542-AB6A-127CA0572C26}"/>
              </a:ext>
            </a:extLst>
          </p:cNvPr>
          <p:cNvPicPr>
            <a:picLocks noChangeAspect="1"/>
          </p:cNvPicPr>
          <p:nvPr/>
        </p:nvPicPr>
        <p:blipFill>
          <a:blip r:embed="rId2"/>
          <a:stretch>
            <a:fillRect/>
          </a:stretch>
        </p:blipFill>
        <p:spPr>
          <a:xfrm>
            <a:off x="1910587" y="2418797"/>
            <a:ext cx="8779933" cy="3007491"/>
          </a:xfrm>
          <a:prstGeom prst="rect">
            <a:avLst/>
          </a:prstGeom>
        </p:spPr>
      </p:pic>
      <p:sp>
        <p:nvSpPr>
          <p:cNvPr id="6" name="Content Placeholder 2">
            <a:extLst>
              <a:ext uri="{FF2B5EF4-FFF2-40B4-BE49-F238E27FC236}">
                <a16:creationId xmlns:a16="http://schemas.microsoft.com/office/drawing/2014/main" id="{5112E781-0DB5-A448-9526-61E48DC44CB9}"/>
              </a:ext>
            </a:extLst>
          </p:cNvPr>
          <p:cNvSpPr txBox="1">
            <a:spLocks/>
          </p:cNvSpPr>
          <p:nvPr/>
        </p:nvSpPr>
        <p:spPr>
          <a:xfrm>
            <a:off x="0" y="6242904"/>
            <a:ext cx="9804401" cy="6150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err="1">
                <a:solidFill>
                  <a:schemeClr val="tx1">
                    <a:lumMod val="50000"/>
                    <a:lumOff val="50000"/>
                  </a:schemeClr>
                </a:solidFill>
                <a:latin typeface="Arial" charset="0"/>
                <a:ea typeface="Arial" charset="0"/>
                <a:cs typeface="Arial" charset="0"/>
              </a:rPr>
              <a:t>Sainandan</a:t>
            </a:r>
            <a:r>
              <a:rPr lang="en-US" sz="1200" dirty="0">
                <a:solidFill>
                  <a:schemeClr val="tx1">
                    <a:lumMod val="50000"/>
                    <a:lumOff val="50000"/>
                  </a:schemeClr>
                </a:solidFill>
                <a:latin typeface="Arial" charset="0"/>
                <a:ea typeface="Arial" charset="0"/>
                <a:cs typeface="Arial" charset="0"/>
              </a:rPr>
              <a:t> Ramakrishnan et al. Overcoming Language Priors in Visual Question Answering with Adversarial Regularization. In NIPS, 2018.</a:t>
            </a:r>
          </a:p>
          <a:p>
            <a:pPr marL="0" indent="0">
              <a:lnSpc>
                <a:spcPct val="100000"/>
              </a:lnSpc>
              <a:spcBef>
                <a:spcPts val="0"/>
              </a:spcBef>
              <a:buNone/>
            </a:pPr>
            <a:r>
              <a:rPr lang="en-US" sz="1200" dirty="0">
                <a:solidFill>
                  <a:schemeClr val="tx1">
                    <a:lumMod val="50000"/>
                    <a:lumOff val="50000"/>
                  </a:schemeClr>
                </a:solidFill>
                <a:latin typeface="Arial" charset="0"/>
                <a:ea typeface="Arial" charset="0"/>
                <a:cs typeface="Arial" charset="0"/>
              </a:rPr>
              <a:t>Gabriel Grand et al. Adversarial regularization for visual question answering: Strengths, shortcomings and side effects. In ACL, 2019.</a:t>
            </a:r>
          </a:p>
          <a:p>
            <a:pPr marL="0" indent="0">
              <a:lnSpc>
                <a:spcPct val="100000"/>
              </a:lnSpc>
              <a:spcBef>
                <a:spcPts val="0"/>
              </a:spcBef>
              <a:buNone/>
            </a:pPr>
            <a:r>
              <a:rPr lang="en-US" sz="1200" dirty="0">
                <a:solidFill>
                  <a:schemeClr val="tx1">
                    <a:lumMod val="50000"/>
                    <a:lumOff val="50000"/>
                  </a:schemeClr>
                </a:solidFill>
                <a:latin typeface="Arial" charset="0"/>
                <a:ea typeface="Arial" charset="0"/>
                <a:cs typeface="Arial" charset="0"/>
              </a:rPr>
              <a:t>Yonatan </a:t>
            </a:r>
            <a:r>
              <a:rPr lang="en-US" sz="1200" dirty="0" err="1">
                <a:solidFill>
                  <a:schemeClr val="tx1">
                    <a:lumMod val="50000"/>
                    <a:lumOff val="50000"/>
                  </a:schemeClr>
                </a:solidFill>
                <a:latin typeface="Arial" charset="0"/>
                <a:ea typeface="Arial" charset="0"/>
                <a:cs typeface="Arial" charset="0"/>
              </a:rPr>
              <a:t>Belinkov</a:t>
            </a:r>
            <a:r>
              <a:rPr lang="en-US" sz="1200" dirty="0">
                <a:solidFill>
                  <a:schemeClr val="tx1">
                    <a:lumMod val="50000"/>
                    <a:lumOff val="50000"/>
                  </a:schemeClr>
                </a:solidFill>
                <a:latin typeface="Arial" charset="0"/>
                <a:ea typeface="Arial" charset="0"/>
                <a:cs typeface="Arial" charset="0"/>
              </a:rPr>
              <a:t> et al. Don’t take the premise for granted: Mitigating artifacts in natural language Inference. In ACL, 2019.</a:t>
            </a:r>
          </a:p>
          <a:p>
            <a:pPr marL="0" indent="0">
              <a:lnSpc>
                <a:spcPts val="1300"/>
              </a:lnSpc>
              <a:spcBef>
                <a:spcPts val="0"/>
              </a:spcBef>
              <a:buNone/>
            </a:pPr>
            <a:endParaRPr lang="en-US" sz="800" dirty="0"/>
          </a:p>
          <a:p>
            <a:pPr marL="0" indent="0">
              <a:lnSpc>
                <a:spcPts val="1300"/>
              </a:lnSpc>
              <a:spcBef>
                <a:spcPts val="0"/>
              </a:spcBef>
              <a:buNone/>
            </a:pPr>
            <a:endParaRPr lang="en-US" sz="8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1323BE0-BA68-8E4E-9A25-6859B1B8BC07}"/>
              </a:ext>
            </a:extLst>
          </p:cNvPr>
          <p:cNvSpPr txBox="1"/>
          <p:nvPr/>
        </p:nvSpPr>
        <p:spPr>
          <a:xfrm>
            <a:off x="370516" y="5714872"/>
            <a:ext cx="11450968"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rPr>
              <a:t>这类方法的设计动机是学习到一个不含文本偏置的问题编码来缓解依赖文本偏置。</a:t>
            </a:r>
          </a:p>
        </p:txBody>
      </p:sp>
    </p:spTree>
    <p:extLst>
      <p:ext uri="{BB962C8B-B14F-4D97-AF65-F5344CB8AC3E}">
        <p14:creationId xmlns:p14="http://schemas.microsoft.com/office/powerpoint/2010/main" val="36950051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6D12A3-7BBC-1844-B9EB-3E4CA90CCC0A}"/>
              </a:ext>
            </a:extLst>
          </p:cNvPr>
          <p:cNvSpPr>
            <a:spLocks noGrp="1"/>
          </p:cNvSpPr>
          <p:nvPr>
            <p:ph idx="1"/>
          </p:nvPr>
        </p:nvSpPr>
        <p:spPr/>
        <p:txBody>
          <a:bodyPr/>
          <a:lstStyle/>
          <a:p>
            <a:r>
              <a:rPr lang="zh-CN" altLang="en-US" dirty="0"/>
              <a:t>基于融合的方法</a:t>
            </a:r>
          </a:p>
        </p:txBody>
      </p:sp>
      <p:sp>
        <p:nvSpPr>
          <p:cNvPr id="3" name="Title 2">
            <a:extLst>
              <a:ext uri="{FF2B5EF4-FFF2-40B4-BE49-F238E27FC236}">
                <a16:creationId xmlns:a16="http://schemas.microsoft.com/office/drawing/2014/main" id="{8C94F30B-E9A5-5644-BC79-3BFE9B60536B}"/>
              </a:ext>
            </a:extLst>
          </p:cNvPr>
          <p:cNvSpPr>
            <a:spLocks noGrp="1"/>
          </p:cNvSpPr>
          <p:nvPr>
            <p:ph type="title"/>
          </p:nvPr>
        </p:nvSpPr>
        <p:spPr/>
        <p:txBody>
          <a:bodyPr/>
          <a:lstStyle/>
          <a:p>
            <a:r>
              <a:rPr lang="zh-CN" altLang="en-US" dirty="0"/>
              <a:t>已有工作</a:t>
            </a:r>
            <a:endParaRPr lang="en-US" dirty="0"/>
          </a:p>
        </p:txBody>
      </p:sp>
      <p:sp>
        <p:nvSpPr>
          <p:cNvPr id="4" name="Content Placeholder 2">
            <a:extLst>
              <a:ext uri="{FF2B5EF4-FFF2-40B4-BE49-F238E27FC236}">
                <a16:creationId xmlns:a16="http://schemas.microsoft.com/office/drawing/2014/main" id="{DF57C6D7-4278-FE4E-A15B-392A6F662F39}"/>
              </a:ext>
            </a:extLst>
          </p:cNvPr>
          <p:cNvSpPr txBox="1">
            <a:spLocks/>
          </p:cNvSpPr>
          <p:nvPr/>
        </p:nvSpPr>
        <p:spPr>
          <a:xfrm>
            <a:off x="-2" y="6250889"/>
            <a:ext cx="9728201" cy="616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solidFill>
                  <a:schemeClr val="tx1">
                    <a:lumMod val="50000"/>
                    <a:lumOff val="50000"/>
                  </a:schemeClr>
                </a:solidFill>
                <a:latin typeface="Arial" charset="0"/>
                <a:ea typeface="Arial" charset="0"/>
                <a:cs typeface="Arial" charset="0"/>
              </a:rPr>
              <a:t>Remi </a:t>
            </a:r>
            <a:r>
              <a:rPr lang="en-US" sz="1200" dirty="0" err="1">
                <a:solidFill>
                  <a:schemeClr val="tx1">
                    <a:lumMod val="50000"/>
                    <a:lumOff val="50000"/>
                  </a:schemeClr>
                </a:solidFill>
                <a:latin typeface="Arial" charset="0"/>
                <a:ea typeface="Arial" charset="0"/>
                <a:cs typeface="Arial" charset="0"/>
              </a:rPr>
              <a:t>Cadene</a:t>
            </a:r>
            <a:r>
              <a:rPr lang="en-US" sz="1200" dirty="0">
                <a:solidFill>
                  <a:schemeClr val="tx1">
                    <a:lumMod val="50000"/>
                    <a:lumOff val="50000"/>
                  </a:schemeClr>
                </a:solidFill>
                <a:latin typeface="Arial" charset="0"/>
                <a:ea typeface="Arial" charset="0"/>
                <a:cs typeface="Arial" charset="0"/>
              </a:rPr>
              <a:t> et al. Rubi: Reducing </a:t>
            </a:r>
            <a:r>
              <a:rPr lang="en-US" sz="1200" dirty="0" err="1">
                <a:solidFill>
                  <a:schemeClr val="tx1">
                    <a:lumMod val="50000"/>
                    <a:lumOff val="50000"/>
                  </a:schemeClr>
                </a:solidFill>
                <a:latin typeface="Arial" charset="0"/>
                <a:ea typeface="Arial" charset="0"/>
                <a:cs typeface="Arial" charset="0"/>
              </a:rPr>
              <a:t>unimoda</a:t>
            </a:r>
            <a:r>
              <a:rPr lang="en-US" sz="1200" dirty="0">
                <a:solidFill>
                  <a:schemeClr val="tx1">
                    <a:lumMod val="50000"/>
                    <a:lumOff val="50000"/>
                  </a:schemeClr>
                </a:solidFill>
                <a:latin typeface="Arial" charset="0"/>
                <a:ea typeface="Arial" charset="0"/>
                <a:cs typeface="Arial" charset="0"/>
              </a:rPr>
              <a:t> biases in visual question answering. In NIPS, 2019.</a:t>
            </a:r>
          </a:p>
          <a:p>
            <a:pPr marL="0" indent="0">
              <a:lnSpc>
                <a:spcPct val="100000"/>
              </a:lnSpc>
              <a:spcBef>
                <a:spcPts val="0"/>
              </a:spcBef>
              <a:buNone/>
            </a:pPr>
            <a:r>
              <a:rPr lang="en-US" sz="1200" dirty="0">
                <a:solidFill>
                  <a:schemeClr val="tx1">
                    <a:lumMod val="50000"/>
                    <a:lumOff val="50000"/>
                  </a:schemeClr>
                </a:solidFill>
                <a:latin typeface="Arial" charset="0"/>
                <a:ea typeface="Arial" charset="0"/>
                <a:cs typeface="Arial" charset="0"/>
              </a:rPr>
              <a:t>Christopher Clark et al. Don’t take the easy way out: Ensemble based methods for avoiding known dataset biases. In EMNLP, 2019.</a:t>
            </a:r>
          </a:p>
          <a:p>
            <a:pPr marL="0" indent="0">
              <a:lnSpc>
                <a:spcPct val="100000"/>
              </a:lnSpc>
              <a:spcBef>
                <a:spcPts val="0"/>
              </a:spcBef>
              <a:buNone/>
            </a:pPr>
            <a:r>
              <a:rPr lang="en-US" sz="1200" dirty="0" err="1">
                <a:solidFill>
                  <a:schemeClr val="tx1">
                    <a:lumMod val="50000"/>
                    <a:lumOff val="50000"/>
                  </a:schemeClr>
                </a:solidFill>
                <a:latin typeface="Arial" charset="0"/>
                <a:ea typeface="Arial" charset="0"/>
                <a:cs typeface="Arial" charset="0"/>
              </a:rPr>
              <a:t>Rabeeh</a:t>
            </a:r>
            <a:r>
              <a:rPr lang="en-US" sz="1200" dirty="0">
                <a:solidFill>
                  <a:schemeClr val="tx1">
                    <a:lumMod val="50000"/>
                    <a:lumOff val="50000"/>
                  </a:schemeClr>
                </a:solidFill>
                <a:latin typeface="Arial" charset="0"/>
                <a:ea typeface="Arial" charset="0"/>
                <a:cs typeface="Arial" charset="0"/>
              </a:rPr>
              <a:t> </a:t>
            </a:r>
            <a:r>
              <a:rPr lang="en-US" sz="1200" dirty="0" err="1">
                <a:solidFill>
                  <a:schemeClr val="tx1">
                    <a:lumMod val="50000"/>
                    <a:lumOff val="50000"/>
                  </a:schemeClr>
                </a:solidFill>
                <a:latin typeface="Arial" charset="0"/>
                <a:ea typeface="Arial" charset="0"/>
                <a:cs typeface="Arial" charset="0"/>
              </a:rPr>
              <a:t>Karimi</a:t>
            </a:r>
            <a:r>
              <a:rPr lang="en-US" sz="1200" dirty="0">
                <a:solidFill>
                  <a:schemeClr val="tx1">
                    <a:lumMod val="50000"/>
                    <a:lumOff val="50000"/>
                  </a:schemeClr>
                </a:solidFill>
                <a:latin typeface="Arial" charset="0"/>
                <a:ea typeface="Arial" charset="0"/>
                <a:cs typeface="Arial" charset="0"/>
              </a:rPr>
              <a:t> </a:t>
            </a:r>
            <a:r>
              <a:rPr lang="en-US" sz="1200" dirty="0" err="1">
                <a:solidFill>
                  <a:schemeClr val="tx1">
                    <a:lumMod val="50000"/>
                    <a:lumOff val="50000"/>
                  </a:schemeClr>
                </a:solidFill>
                <a:latin typeface="Arial" charset="0"/>
                <a:ea typeface="Arial" charset="0"/>
                <a:cs typeface="Arial" charset="0"/>
              </a:rPr>
              <a:t>Mahabadi</a:t>
            </a:r>
            <a:r>
              <a:rPr lang="en-US" sz="1200" dirty="0">
                <a:solidFill>
                  <a:schemeClr val="tx1">
                    <a:lumMod val="50000"/>
                    <a:lumOff val="50000"/>
                  </a:schemeClr>
                </a:solidFill>
                <a:latin typeface="Arial" charset="0"/>
                <a:ea typeface="Arial" charset="0"/>
                <a:cs typeface="Arial" charset="0"/>
              </a:rPr>
              <a:t> et al. Simple but effective techniques to reduce biases. In </a:t>
            </a:r>
            <a:r>
              <a:rPr lang="en-US" sz="1200" dirty="0" err="1">
                <a:solidFill>
                  <a:schemeClr val="tx1">
                    <a:lumMod val="50000"/>
                    <a:lumOff val="50000"/>
                  </a:schemeClr>
                </a:solidFill>
                <a:latin typeface="Arial" charset="0"/>
                <a:ea typeface="Arial" charset="0"/>
                <a:cs typeface="Arial" charset="0"/>
              </a:rPr>
              <a:t>arXiv</a:t>
            </a:r>
            <a:r>
              <a:rPr lang="en-US" sz="1200" dirty="0">
                <a:solidFill>
                  <a:schemeClr val="tx1">
                    <a:lumMod val="50000"/>
                    <a:lumOff val="50000"/>
                  </a:schemeClr>
                </a:solidFill>
                <a:latin typeface="Arial" charset="0"/>
                <a:ea typeface="Arial" charset="0"/>
                <a:cs typeface="Arial" charset="0"/>
              </a:rPr>
              <a:t>, 2019.</a:t>
            </a:r>
            <a:endParaRPr lang="en-US" sz="1200" dirty="0"/>
          </a:p>
          <a:p>
            <a:pPr marL="0" indent="0">
              <a:lnSpc>
                <a:spcPts val="1300"/>
              </a:lnSpc>
              <a:spcBef>
                <a:spcPts val="0"/>
              </a:spcBef>
              <a:buNone/>
            </a:pPr>
            <a:endParaRPr lang="en-US" sz="800" dirty="0"/>
          </a:p>
          <a:p>
            <a:pPr marL="0" indent="0">
              <a:lnSpc>
                <a:spcPts val="1300"/>
              </a:lnSpc>
              <a:spcBef>
                <a:spcPts val="0"/>
              </a:spcBef>
              <a:buNone/>
            </a:pPr>
            <a:endParaRPr lang="en-US" sz="8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DD00728-4E9A-D64F-AC81-CF3D888EFF02}"/>
              </a:ext>
            </a:extLst>
          </p:cNvPr>
          <p:cNvPicPr>
            <a:picLocks noChangeAspect="1"/>
          </p:cNvPicPr>
          <p:nvPr/>
        </p:nvPicPr>
        <p:blipFill>
          <a:blip r:embed="rId2"/>
          <a:stretch>
            <a:fillRect/>
          </a:stretch>
        </p:blipFill>
        <p:spPr>
          <a:xfrm>
            <a:off x="1251128" y="2229657"/>
            <a:ext cx="6410227" cy="3318836"/>
          </a:xfrm>
          <a:prstGeom prst="rect">
            <a:avLst/>
          </a:prstGeom>
        </p:spPr>
      </p:pic>
      <p:sp>
        <p:nvSpPr>
          <p:cNvPr id="6" name="TextBox 5">
            <a:extLst>
              <a:ext uri="{FF2B5EF4-FFF2-40B4-BE49-F238E27FC236}">
                <a16:creationId xmlns:a16="http://schemas.microsoft.com/office/drawing/2014/main" id="{3F06CD05-19BC-1A4F-BEE2-44C2B1E3EA22}"/>
              </a:ext>
            </a:extLst>
          </p:cNvPr>
          <p:cNvSpPr txBox="1"/>
          <p:nvPr/>
        </p:nvSpPr>
        <p:spPr>
          <a:xfrm>
            <a:off x="483052" y="5704447"/>
            <a:ext cx="11225895" cy="461665"/>
          </a:xfrm>
          <a:prstGeom prst="rect">
            <a:avLst/>
          </a:prstGeom>
          <a:noFill/>
        </p:spPr>
        <p:txBody>
          <a:bodyPr wrap="square" rtlCol="0">
            <a:spAutoFit/>
          </a:bodyPr>
          <a:lstStyle/>
          <a:p>
            <a:r>
              <a:rPr lang="zh-CN" altLang="en-US" sz="2400" dirty="0"/>
              <a:t>这类方法的设计动机是让视觉问答模型更加关注一些辅助网络无法回答的训练样本。 </a:t>
            </a:r>
          </a:p>
        </p:txBody>
      </p:sp>
      <p:pic>
        <p:nvPicPr>
          <p:cNvPr id="7" name="Picture 6">
            <a:extLst>
              <a:ext uri="{FF2B5EF4-FFF2-40B4-BE49-F238E27FC236}">
                <a16:creationId xmlns:a16="http://schemas.microsoft.com/office/drawing/2014/main" id="{B19FE732-AA52-5F46-A331-3202117D8279}"/>
              </a:ext>
            </a:extLst>
          </p:cNvPr>
          <p:cNvPicPr>
            <a:picLocks noChangeAspect="1"/>
          </p:cNvPicPr>
          <p:nvPr/>
        </p:nvPicPr>
        <p:blipFill>
          <a:blip r:embed="rId3"/>
          <a:stretch>
            <a:fillRect/>
          </a:stretch>
        </p:blipFill>
        <p:spPr>
          <a:xfrm>
            <a:off x="8203124" y="3365347"/>
            <a:ext cx="3258806" cy="464647"/>
          </a:xfrm>
          <a:prstGeom prst="rect">
            <a:avLst/>
          </a:prstGeom>
        </p:spPr>
      </p:pic>
      <p:pic>
        <p:nvPicPr>
          <p:cNvPr id="8" name="Picture 7">
            <a:extLst>
              <a:ext uri="{FF2B5EF4-FFF2-40B4-BE49-F238E27FC236}">
                <a16:creationId xmlns:a16="http://schemas.microsoft.com/office/drawing/2014/main" id="{AC9CDBFB-02E8-D447-8AB5-40BA07887E63}"/>
              </a:ext>
            </a:extLst>
          </p:cNvPr>
          <p:cNvPicPr>
            <a:picLocks noChangeAspect="1"/>
          </p:cNvPicPr>
          <p:nvPr/>
        </p:nvPicPr>
        <p:blipFill>
          <a:blip r:embed="rId4"/>
          <a:stretch>
            <a:fillRect/>
          </a:stretch>
        </p:blipFill>
        <p:spPr>
          <a:xfrm>
            <a:off x="8388938" y="4098119"/>
            <a:ext cx="3377790" cy="381941"/>
          </a:xfrm>
          <a:prstGeom prst="rect">
            <a:avLst/>
          </a:prstGeom>
        </p:spPr>
      </p:pic>
      <p:sp>
        <p:nvSpPr>
          <p:cNvPr id="9" name="TextBox 8">
            <a:extLst>
              <a:ext uri="{FF2B5EF4-FFF2-40B4-BE49-F238E27FC236}">
                <a16:creationId xmlns:a16="http://schemas.microsoft.com/office/drawing/2014/main" id="{5E5D1197-6153-C746-B6D7-E1DD3B95C847}"/>
              </a:ext>
            </a:extLst>
          </p:cNvPr>
          <p:cNvSpPr txBox="1"/>
          <p:nvPr/>
        </p:nvSpPr>
        <p:spPr>
          <a:xfrm>
            <a:off x="8203124" y="2783426"/>
            <a:ext cx="3190506" cy="369332"/>
          </a:xfrm>
          <a:prstGeom prst="rect">
            <a:avLst/>
          </a:prstGeom>
          <a:noFill/>
        </p:spPr>
        <p:txBody>
          <a:bodyPr wrap="square" rtlCol="0">
            <a:spAutoFit/>
          </a:bodyPr>
          <a:lstStyle/>
          <a:p>
            <a:r>
              <a:rPr lang="zh-CN" altLang="en-US" dirty="0">
                <a:latin typeface="DengXian" charset="-122"/>
                <a:ea typeface="DengXian" charset="-122"/>
                <a:cs typeface="DengXian" charset="-122"/>
              </a:rPr>
              <a:t>融合函数的选择：</a:t>
            </a:r>
            <a:endParaRPr lang="en-US" dirty="0">
              <a:latin typeface="DengXian" charset="-122"/>
              <a:ea typeface="DengXian" charset="-122"/>
              <a:cs typeface="DengXian" charset="-122"/>
            </a:endParaRPr>
          </a:p>
        </p:txBody>
      </p:sp>
      <p:sp>
        <p:nvSpPr>
          <p:cNvPr id="10" name="TextBox 9">
            <a:extLst>
              <a:ext uri="{FF2B5EF4-FFF2-40B4-BE49-F238E27FC236}">
                <a16:creationId xmlns:a16="http://schemas.microsoft.com/office/drawing/2014/main" id="{D77B236B-8B89-074D-AA5D-E6E392D530F8}"/>
              </a:ext>
            </a:extLst>
          </p:cNvPr>
          <p:cNvSpPr txBox="1"/>
          <p:nvPr/>
        </p:nvSpPr>
        <p:spPr>
          <a:xfrm rot="5400000">
            <a:off x="9553132" y="4540993"/>
            <a:ext cx="558788" cy="584775"/>
          </a:xfrm>
          <a:prstGeom prst="rect">
            <a:avLst/>
          </a:prstGeom>
          <a:noFill/>
        </p:spPr>
        <p:txBody>
          <a:bodyPr wrap="square" rtlCol="0">
            <a:spAutoFit/>
          </a:bodyPr>
          <a:lstStyle/>
          <a:p>
            <a:r>
              <a:rPr lang="mr-IN" sz="3200" b="1" dirty="0">
                <a:latin typeface="DengXian" charset="-122"/>
                <a:ea typeface="DengXian" charset="-122"/>
                <a:cs typeface="DengXian" charset="-122"/>
              </a:rPr>
              <a:t>…</a:t>
            </a:r>
            <a:endParaRPr lang="en-US" sz="3200" dirty="0">
              <a:latin typeface="DengXian" charset="-122"/>
              <a:ea typeface="DengXian" charset="-122"/>
              <a:cs typeface="DengXian" charset="-122"/>
            </a:endParaRPr>
          </a:p>
        </p:txBody>
      </p:sp>
    </p:spTree>
    <p:extLst>
      <p:ext uri="{BB962C8B-B14F-4D97-AF65-F5344CB8AC3E}">
        <p14:creationId xmlns:p14="http://schemas.microsoft.com/office/powerpoint/2010/main" val="29914569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71EA1E-B292-7342-9A4B-66F5C2918782}"/>
              </a:ext>
            </a:extLst>
          </p:cNvPr>
          <p:cNvSpPr>
            <a:spLocks noGrp="1"/>
          </p:cNvSpPr>
          <p:nvPr>
            <p:ph idx="1"/>
          </p:nvPr>
        </p:nvSpPr>
        <p:spPr/>
        <p:txBody>
          <a:bodyPr/>
          <a:lstStyle/>
          <a:p>
            <a:pPr marL="0" indent="0">
              <a:buNone/>
            </a:pPr>
            <a:r>
              <a:rPr lang="zh-CN" altLang="en-US" dirty="0"/>
              <a:t>视觉问答模型应该具备视觉可解释性和问题敏感性 </a:t>
            </a:r>
          </a:p>
          <a:p>
            <a:pPr marL="0" indent="0">
              <a:buNone/>
            </a:pPr>
            <a:endParaRPr lang="zh-CN" altLang="en-US" dirty="0"/>
          </a:p>
        </p:txBody>
      </p:sp>
      <p:sp>
        <p:nvSpPr>
          <p:cNvPr id="3" name="Title 2">
            <a:extLst>
              <a:ext uri="{FF2B5EF4-FFF2-40B4-BE49-F238E27FC236}">
                <a16:creationId xmlns:a16="http://schemas.microsoft.com/office/drawing/2014/main" id="{DD8C2407-B44E-D647-82EA-E932818B2F24}"/>
              </a:ext>
            </a:extLst>
          </p:cNvPr>
          <p:cNvSpPr>
            <a:spLocks noGrp="1"/>
          </p:cNvSpPr>
          <p:nvPr>
            <p:ph type="title"/>
          </p:nvPr>
        </p:nvSpPr>
        <p:spPr/>
        <p:txBody>
          <a:bodyPr/>
          <a:lstStyle/>
          <a:p>
            <a:r>
              <a:rPr lang="zh-CN" altLang="en-US" dirty="0"/>
              <a:t>设计动机</a:t>
            </a:r>
            <a:endParaRPr lang="en-US" dirty="0"/>
          </a:p>
        </p:txBody>
      </p:sp>
      <p:pic>
        <p:nvPicPr>
          <p:cNvPr id="4" name="Picture 3">
            <a:extLst>
              <a:ext uri="{FF2B5EF4-FFF2-40B4-BE49-F238E27FC236}">
                <a16:creationId xmlns:a16="http://schemas.microsoft.com/office/drawing/2014/main" id="{ED39CF57-A904-754B-99E1-39949D51A340}"/>
              </a:ext>
            </a:extLst>
          </p:cNvPr>
          <p:cNvPicPr>
            <a:picLocks noChangeAspect="1"/>
          </p:cNvPicPr>
          <p:nvPr/>
        </p:nvPicPr>
        <p:blipFill>
          <a:blip r:embed="rId2"/>
          <a:stretch>
            <a:fillRect/>
          </a:stretch>
        </p:blipFill>
        <p:spPr>
          <a:xfrm>
            <a:off x="197961" y="2647970"/>
            <a:ext cx="5707739" cy="2546847"/>
          </a:xfrm>
          <a:prstGeom prst="rect">
            <a:avLst/>
          </a:prstGeom>
        </p:spPr>
      </p:pic>
      <p:pic>
        <p:nvPicPr>
          <p:cNvPr id="5" name="Picture 4">
            <a:extLst>
              <a:ext uri="{FF2B5EF4-FFF2-40B4-BE49-F238E27FC236}">
                <a16:creationId xmlns:a16="http://schemas.microsoft.com/office/drawing/2014/main" id="{AA9EA5AA-C393-4646-AA03-1E81E0D21E73}"/>
              </a:ext>
            </a:extLst>
          </p:cNvPr>
          <p:cNvPicPr>
            <a:picLocks noChangeAspect="1"/>
          </p:cNvPicPr>
          <p:nvPr/>
        </p:nvPicPr>
        <p:blipFill>
          <a:blip r:embed="rId3"/>
          <a:stretch>
            <a:fillRect/>
          </a:stretch>
        </p:blipFill>
        <p:spPr>
          <a:xfrm>
            <a:off x="6095999" y="2723384"/>
            <a:ext cx="5952196" cy="2397352"/>
          </a:xfrm>
          <a:prstGeom prst="rect">
            <a:avLst/>
          </a:prstGeom>
        </p:spPr>
      </p:pic>
      <p:sp>
        <p:nvSpPr>
          <p:cNvPr id="6" name="TextBox 5">
            <a:extLst>
              <a:ext uri="{FF2B5EF4-FFF2-40B4-BE49-F238E27FC236}">
                <a16:creationId xmlns:a16="http://schemas.microsoft.com/office/drawing/2014/main" id="{F68AAEA2-6EF6-C54E-B863-27FBD5ECE99A}"/>
              </a:ext>
            </a:extLst>
          </p:cNvPr>
          <p:cNvSpPr txBox="1"/>
          <p:nvPr/>
        </p:nvSpPr>
        <p:spPr>
          <a:xfrm>
            <a:off x="2009238" y="5271017"/>
            <a:ext cx="2085183" cy="461665"/>
          </a:xfrm>
          <a:prstGeom prst="rect">
            <a:avLst/>
          </a:prstGeom>
          <a:noFill/>
        </p:spPr>
        <p:txBody>
          <a:bodyPr wrap="square" rtlCol="0">
            <a:spAutoFit/>
          </a:bodyPr>
          <a:lstStyle/>
          <a:p>
            <a:r>
              <a:rPr lang="zh-CN" altLang="en-US" sz="2400" dirty="0">
                <a:latin typeface="DengXian" charset="-122"/>
                <a:ea typeface="DengXian" charset="-122"/>
                <a:cs typeface="DengXian" charset="-122"/>
              </a:rPr>
              <a:t>视觉可解释性</a:t>
            </a:r>
            <a:endParaRPr lang="en-US" sz="2400" dirty="0">
              <a:latin typeface="DengXian" charset="-122"/>
              <a:ea typeface="DengXian" charset="-122"/>
              <a:cs typeface="DengXian" charset="-122"/>
            </a:endParaRPr>
          </a:p>
        </p:txBody>
      </p:sp>
      <p:sp>
        <p:nvSpPr>
          <p:cNvPr id="7" name="TextBox 6">
            <a:extLst>
              <a:ext uri="{FF2B5EF4-FFF2-40B4-BE49-F238E27FC236}">
                <a16:creationId xmlns:a16="http://schemas.microsoft.com/office/drawing/2014/main" id="{5BDDFA4B-17E1-9940-BD65-71837E3C91A5}"/>
              </a:ext>
            </a:extLst>
          </p:cNvPr>
          <p:cNvSpPr txBox="1"/>
          <p:nvPr/>
        </p:nvSpPr>
        <p:spPr>
          <a:xfrm>
            <a:off x="8124756" y="5271017"/>
            <a:ext cx="1894682" cy="461665"/>
          </a:xfrm>
          <a:prstGeom prst="rect">
            <a:avLst/>
          </a:prstGeom>
          <a:noFill/>
        </p:spPr>
        <p:txBody>
          <a:bodyPr wrap="square" rtlCol="0">
            <a:spAutoFit/>
          </a:bodyPr>
          <a:lstStyle/>
          <a:p>
            <a:r>
              <a:rPr lang="zh-CN" altLang="en-US" sz="2400" dirty="0">
                <a:latin typeface="DengXian" charset="-122"/>
                <a:ea typeface="DengXian" charset="-122"/>
                <a:cs typeface="DengXian" charset="-122"/>
              </a:rPr>
              <a:t>问题敏感性</a:t>
            </a:r>
            <a:endParaRPr lang="en-US" sz="2400" dirty="0">
              <a:latin typeface="DengXian" charset="-122"/>
              <a:ea typeface="DengXian" charset="-122"/>
              <a:cs typeface="DengXian" charset="-122"/>
            </a:endParaRPr>
          </a:p>
        </p:txBody>
      </p:sp>
      <p:sp>
        <p:nvSpPr>
          <p:cNvPr id="8" name="Content Placeholder 2">
            <a:extLst>
              <a:ext uri="{FF2B5EF4-FFF2-40B4-BE49-F238E27FC236}">
                <a16:creationId xmlns:a16="http://schemas.microsoft.com/office/drawing/2014/main" id="{6665D2CB-C0CD-C949-A7E7-A3DA10D1C148}"/>
              </a:ext>
            </a:extLst>
          </p:cNvPr>
          <p:cNvSpPr txBox="1">
            <a:spLocks/>
          </p:cNvSpPr>
          <p:nvPr/>
        </p:nvSpPr>
        <p:spPr>
          <a:xfrm>
            <a:off x="-2" y="6416145"/>
            <a:ext cx="9613902" cy="540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err="1">
                <a:solidFill>
                  <a:schemeClr val="tx1">
                    <a:lumMod val="50000"/>
                    <a:lumOff val="50000"/>
                  </a:schemeClr>
                </a:solidFill>
                <a:latin typeface="Arial" charset="0"/>
                <a:ea typeface="Arial" charset="0"/>
                <a:cs typeface="Arial" charset="0"/>
              </a:rPr>
              <a:t>Ramprasaath</a:t>
            </a:r>
            <a:r>
              <a:rPr lang="en-US" sz="1200" dirty="0">
                <a:solidFill>
                  <a:schemeClr val="tx1">
                    <a:lumMod val="50000"/>
                    <a:lumOff val="50000"/>
                  </a:schemeClr>
                </a:solidFill>
                <a:latin typeface="Arial" charset="0"/>
                <a:ea typeface="Arial" charset="0"/>
                <a:cs typeface="Arial" charset="0"/>
              </a:rPr>
              <a:t> R </a:t>
            </a:r>
            <a:r>
              <a:rPr lang="en-US" sz="1200" dirty="0" err="1">
                <a:solidFill>
                  <a:schemeClr val="tx1">
                    <a:lumMod val="50000"/>
                    <a:lumOff val="50000"/>
                  </a:schemeClr>
                </a:solidFill>
                <a:latin typeface="Arial" charset="0"/>
                <a:ea typeface="Arial" charset="0"/>
                <a:cs typeface="Arial" charset="0"/>
              </a:rPr>
              <a:t>Selvaraju</a:t>
            </a:r>
            <a:r>
              <a:rPr lang="en-US" sz="1200" dirty="0">
                <a:solidFill>
                  <a:schemeClr val="tx1">
                    <a:lumMod val="50000"/>
                    <a:lumOff val="50000"/>
                  </a:schemeClr>
                </a:solidFill>
                <a:latin typeface="Arial" charset="0"/>
                <a:ea typeface="Arial" charset="0"/>
                <a:cs typeface="Arial" charset="0"/>
              </a:rPr>
              <a:t> et al. Taking a hint: Leveraging explanations to make vision and language models more grounded. In ICCV, 2019.</a:t>
            </a:r>
          </a:p>
          <a:p>
            <a:pPr marL="0" indent="0">
              <a:lnSpc>
                <a:spcPct val="100000"/>
              </a:lnSpc>
              <a:spcBef>
                <a:spcPts val="0"/>
              </a:spcBef>
              <a:buNone/>
            </a:pPr>
            <a:r>
              <a:rPr lang="en-US" sz="1200" dirty="0">
                <a:solidFill>
                  <a:schemeClr val="tx1">
                    <a:lumMod val="50000"/>
                    <a:lumOff val="50000"/>
                  </a:schemeClr>
                </a:solidFill>
                <a:latin typeface="Arial" charset="0"/>
                <a:ea typeface="Arial" charset="0"/>
                <a:cs typeface="Arial" charset="0"/>
              </a:rPr>
              <a:t>Meet Shah et al. Cycle-consistency for robust visual question answering. In CVPR, 2019.</a:t>
            </a:r>
          </a:p>
        </p:txBody>
      </p:sp>
    </p:spTree>
    <p:extLst>
      <p:ext uri="{BB962C8B-B14F-4D97-AF65-F5344CB8AC3E}">
        <p14:creationId xmlns:p14="http://schemas.microsoft.com/office/powerpoint/2010/main" val="30110479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0DE83-0EFA-4F48-84D3-9DB6193885D7}"/>
              </a:ext>
            </a:extLst>
          </p:cNvPr>
          <p:cNvSpPr>
            <a:spLocks noGrp="1"/>
          </p:cNvSpPr>
          <p:nvPr>
            <p:ph type="title"/>
          </p:nvPr>
        </p:nvSpPr>
        <p:spPr/>
        <p:txBody>
          <a:bodyPr/>
          <a:lstStyle/>
          <a:p>
            <a:r>
              <a:rPr lang="zh-CN" altLang="en-US" dirty="0"/>
              <a:t>反事实样本</a:t>
            </a:r>
            <a:endParaRPr lang="en-US" dirty="0"/>
          </a:p>
        </p:txBody>
      </p:sp>
      <p:pic>
        <p:nvPicPr>
          <p:cNvPr id="4" name="Content Placeholder 5">
            <a:extLst>
              <a:ext uri="{FF2B5EF4-FFF2-40B4-BE49-F238E27FC236}">
                <a16:creationId xmlns:a16="http://schemas.microsoft.com/office/drawing/2014/main" id="{A32BAE70-DEBF-3240-AB76-1D1E11C4BE28}"/>
              </a:ext>
            </a:extLst>
          </p:cNvPr>
          <p:cNvPicPr>
            <a:picLocks noChangeAspect="1"/>
          </p:cNvPicPr>
          <p:nvPr/>
        </p:nvPicPr>
        <p:blipFill>
          <a:blip r:embed="rId2"/>
          <a:stretch>
            <a:fillRect/>
          </a:stretch>
        </p:blipFill>
        <p:spPr>
          <a:xfrm>
            <a:off x="2829937" y="1812925"/>
            <a:ext cx="6532126" cy="4351338"/>
          </a:xfrm>
          <a:prstGeom prst="rect">
            <a:avLst/>
          </a:prstGeom>
        </p:spPr>
      </p:pic>
    </p:spTree>
    <p:extLst>
      <p:ext uri="{BB962C8B-B14F-4D97-AF65-F5344CB8AC3E}">
        <p14:creationId xmlns:p14="http://schemas.microsoft.com/office/powerpoint/2010/main" val="3833784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t>物体级别识别</a:t>
            </a:r>
            <a:endParaRPr lang="en-US" altLang="zh-CN" dirty="0"/>
          </a:p>
          <a:p>
            <a:pPr>
              <a:lnSpc>
                <a:spcPct val="150000"/>
              </a:lnSpc>
            </a:pPr>
            <a:r>
              <a:rPr lang="zh-CN" altLang="en-US" dirty="0"/>
              <a:t>场景级别识别</a:t>
            </a:r>
            <a:endParaRPr lang="en-US" altLang="zh-CN" dirty="0"/>
          </a:p>
          <a:p>
            <a:pPr>
              <a:lnSpc>
                <a:spcPct val="150000"/>
              </a:lnSpc>
            </a:pPr>
            <a:r>
              <a:rPr lang="zh-CN" altLang="en-US" dirty="0">
                <a:solidFill>
                  <a:srgbClr val="FF0000"/>
                </a:solidFill>
              </a:rPr>
              <a:t>场景级别理解</a:t>
            </a:r>
            <a:endParaRPr lang="en-US" altLang="zh-CN" dirty="0">
              <a:solidFill>
                <a:srgbClr val="FF0000"/>
              </a:solidFill>
            </a:endParaRPr>
          </a:p>
          <a:p>
            <a:pPr>
              <a:lnSpc>
                <a:spcPct val="150000"/>
              </a:lnSpc>
            </a:pPr>
            <a:r>
              <a:rPr lang="zh-CN" altLang="en-US" dirty="0"/>
              <a:t>场景级别推理</a:t>
            </a:r>
            <a:endParaRPr lang="en-US" dirty="0"/>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sp>
        <p:nvSpPr>
          <p:cNvPr id="5" name="TextBox 4">
            <a:extLst>
              <a:ext uri="{FF2B5EF4-FFF2-40B4-BE49-F238E27FC236}">
                <a16:creationId xmlns:a16="http://schemas.microsoft.com/office/drawing/2014/main" id="{4A5D231E-A2D8-5940-9818-7C98FA3D343D}"/>
              </a:ext>
            </a:extLst>
          </p:cNvPr>
          <p:cNvSpPr txBox="1"/>
          <p:nvPr/>
        </p:nvSpPr>
        <p:spPr>
          <a:xfrm>
            <a:off x="5498267" y="2003448"/>
            <a:ext cx="2109882" cy="461665"/>
          </a:xfrm>
          <a:prstGeom prst="rect">
            <a:avLst/>
          </a:prstGeom>
          <a:noFill/>
        </p:spPr>
        <p:txBody>
          <a:bodyPr wrap="square" rtlCol="0">
            <a:spAutoFit/>
          </a:bodyPr>
          <a:lstStyle/>
          <a:p>
            <a:r>
              <a:rPr lang="zh-CN" altLang="en-US" sz="2400" dirty="0"/>
              <a:t>视觉描述生成</a:t>
            </a:r>
            <a:endParaRPr lang="en-US" sz="2400" dirty="0"/>
          </a:p>
        </p:txBody>
      </p:sp>
      <p:sp>
        <p:nvSpPr>
          <p:cNvPr id="6" name="TextBox 5">
            <a:extLst>
              <a:ext uri="{FF2B5EF4-FFF2-40B4-BE49-F238E27FC236}">
                <a16:creationId xmlns:a16="http://schemas.microsoft.com/office/drawing/2014/main" id="{83921E32-03D6-8243-8F36-6020DFC8C8CF}"/>
              </a:ext>
            </a:extLst>
          </p:cNvPr>
          <p:cNvSpPr txBox="1"/>
          <p:nvPr/>
        </p:nvSpPr>
        <p:spPr>
          <a:xfrm>
            <a:off x="5756418" y="4774819"/>
            <a:ext cx="1441645" cy="461665"/>
          </a:xfrm>
          <a:prstGeom prst="rect">
            <a:avLst/>
          </a:prstGeom>
          <a:noFill/>
        </p:spPr>
        <p:txBody>
          <a:bodyPr wrap="square" rtlCol="0">
            <a:spAutoFit/>
          </a:bodyPr>
          <a:lstStyle/>
          <a:p>
            <a:r>
              <a:rPr lang="zh-CN" altLang="en-US" sz="2400" dirty="0"/>
              <a:t>视觉检索</a:t>
            </a:r>
            <a:endParaRPr lang="en-US" sz="2400" dirty="0"/>
          </a:p>
        </p:txBody>
      </p:sp>
      <p:pic>
        <p:nvPicPr>
          <p:cNvPr id="7" name="Picture 6">
            <a:extLst>
              <a:ext uri="{FF2B5EF4-FFF2-40B4-BE49-F238E27FC236}">
                <a16:creationId xmlns:a16="http://schemas.microsoft.com/office/drawing/2014/main" id="{BD656D71-7D41-7B45-9D7A-8169E1B0C358}"/>
              </a:ext>
            </a:extLst>
          </p:cNvPr>
          <p:cNvPicPr>
            <a:picLocks noChangeAspect="1"/>
          </p:cNvPicPr>
          <p:nvPr/>
        </p:nvPicPr>
        <p:blipFill>
          <a:blip r:embed="rId2"/>
          <a:stretch>
            <a:fillRect/>
          </a:stretch>
        </p:blipFill>
        <p:spPr>
          <a:xfrm>
            <a:off x="7534825" y="1320724"/>
            <a:ext cx="1715946" cy="1828555"/>
          </a:xfrm>
          <a:prstGeom prst="rect">
            <a:avLst/>
          </a:prstGeom>
        </p:spPr>
      </p:pic>
      <p:pic>
        <p:nvPicPr>
          <p:cNvPr id="8" name="Picture 7">
            <a:extLst>
              <a:ext uri="{FF2B5EF4-FFF2-40B4-BE49-F238E27FC236}">
                <a16:creationId xmlns:a16="http://schemas.microsoft.com/office/drawing/2014/main" id="{58FCA11B-9C54-5549-9F7E-EC306FDFECC1}"/>
              </a:ext>
            </a:extLst>
          </p:cNvPr>
          <p:cNvPicPr>
            <a:picLocks noChangeAspect="1"/>
          </p:cNvPicPr>
          <p:nvPr/>
        </p:nvPicPr>
        <p:blipFill>
          <a:blip r:embed="rId3"/>
          <a:stretch>
            <a:fillRect/>
          </a:stretch>
        </p:blipFill>
        <p:spPr>
          <a:xfrm>
            <a:off x="10001871" y="1320724"/>
            <a:ext cx="1956087" cy="1827114"/>
          </a:xfrm>
          <a:prstGeom prst="rect">
            <a:avLst/>
          </a:prstGeom>
        </p:spPr>
      </p:pic>
      <p:sp>
        <p:nvSpPr>
          <p:cNvPr id="9" name="Right Arrow 8">
            <a:extLst>
              <a:ext uri="{FF2B5EF4-FFF2-40B4-BE49-F238E27FC236}">
                <a16:creationId xmlns:a16="http://schemas.microsoft.com/office/drawing/2014/main" id="{30C25ED5-7EBF-214D-8A0B-E694E1DFD3A8}"/>
              </a:ext>
            </a:extLst>
          </p:cNvPr>
          <p:cNvSpPr/>
          <p:nvPr/>
        </p:nvSpPr>
        <p:spPr>
          <a:xfrm>
            <a:off x="9397721" y="1731168"/>
            <a:ext cx="457200" cy="927100"/>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60DCB1C4-4F84-E742-B2D6-2A046BF30E30}"/>
              </a:ext>
            </a:extLst>
          </p:cNvPr>
          <p:cNvSpPr txBox="1">
            <a:spLocks/>
          </p:cNvSpPr>
          <p:nvPr/>
        </p:nvSpPr>
        <p:spPr>
          <a:xfrm>
            <a:off x="0" y="6438902"/>
            <a:ext cx="8131626" cy="419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a:solidFill>
                  <a:schemeClr val="tx1">
                    <a:lumMod val="50000"/>
                    <a:lumOff val="50000"/>
                  </a:schemeClr>
                </a:solidFill>
                <a:latin typeface="Arial" charset="0"/>
                <a:cs typeface="Arial" charset="0"/>
              </a:rPr>
              <a:t>Oriol </a:t>
            </a:r>
            <a:r>
              <a:rPr lang="en-US" sz="1200" dirty="0" err="1">
                <a:solidFill>
                  <a:schemeClr val="tx1">
                    <a:lumMod val="50000"/>
                    <a:lumOff val="50000"/>
                  </a:schemeClr>
                </a:solidFill>
                <a:latin typeface="Arial" charset="0"/>
                <a:cs typeface="Arial" charset="0"/>
              </a:rPr>
              <a:t>Vinyals</a:t>
            </a:r>
            <a:r>
              <a:rPr lang="en-US" sz="1200" dirty="0">
                <a:solidFill>
                  <a:schemeClr val="tx1">
                    <a:lumMod val="50000"/>
                    <a:lumOff val="50000"/>
                  </a:schemeClr>
                </a:solidFill>
                <a:latin typeface="Arial" charset="0"/>
                <a:cs typeface="Arial" charset="0"/>
              </a:rPr>
              <a:t> et al. ﻿Show and Tell: A Neural Image Caption Generator. In CVPR, 2015. </a:t>
            </a:r>
          </a:p>
          <a:p>
            <a:pPr marL="0" indent="0">
              <a:lnSpc>
                <a:spcPts val="1300"/>
              </a:lnSpc>
              <a:spcBef>
                <a:spcPts val="0"/>
              </a:spcBef>
              <a:buNone/>
            </a:pPr>
            <a:r>
              <a:rPr lang="en-US" sz="1200" dirty="0">
                <a:solidFill>
                  <a:schemeClr val="tx1">
                    <a:lumMod val="50000"/>
                    <a:lumOff val="50000"/>
                  </a:schemeClr>
                </a:solidFill>
                <a:latin typeface="Arial" charset="0"/>
                <a:ea typeface="Arial" charset="0"/>
                <a:cs typeface="Arial" charset="0"/>
              </a:rPr>
              <a:t>﻿Varun K. </a:t>
            </a:r>
            <a:r>
              <a:rPr lang="en-US" sz="1200" dirty="0" err="1">
                <a:solidFill>
                  <a:schemeClr val="tx1">
                    <a:lumMod val="50000"/>
                    <a:lumOff val="50000"/>
                  </a:schemeClr>
                </a:solidFill>
                <a:latin typeface="Arial" charset="0"/>
                <a:ea typeface="Arial" charset="0"/>
                <a:cs typeface="Arial" charset="0"/>
              </a:rPr>
              <a:t>Nagaraja</a:t>
            </a:r>
            <a:r>
              <a:rPr lang="zh-CN" altLang="en-US" sz="1200" dirty="0">
                <a:solidFill>
                  <a:schemeClr val="tx1">
                    <a:lumMod val="50000"/>
                    <a:lumOff val="50000"/>
                  </a:schemeClr>
                </a:solidFill>
                <a:latin typeface="Arial" charset="0"/>
                <a:ea typeface="Arial" charset="0"/>
                <a:cs typeface="Arial" charset="0"/>
              </a:rPr>
              <a:t> </a:t>
            </a:r>
            <a:r>
              <a:rPr lang="en-US" sz="1200" dirty="0">
                <a:solidFill>
                  <a:schemeClr val="tx1">
                    <a:lumMod val="50000"/>
                    <a:lumOff val="50000"/>
                  </a:schemeClr>
                </a:solidFill>
                <a:latin typeface="Arial" charset="0"/>
                <a:ea typeface="Arial" charset="0"/>
                <a:cs typeface="Arial" charset="0"/>
              </a:rPr>
              <a:t>et al﻿. ﻿Modeling Context Between Objects for Referring Expression Understanding.  In ECCV, 2016.</a:t>
            </a:r>
          </a:p>
        </p:txBody>
      </p:sp>
      <p:pic>
        <p:nvPicPr>
          <p:cNvPr id="11" name="Picture 10">
            <a:extLst>
              <a:ext uri="{FF2B5EF4-FFF2-40B4-BE49-F238E27FC236}">
                <a16:creationId xmlns:a16="http://schemas.microsoft.com/office/drawing/2014/main" id="{F46FCFA0-9D81-6C48-8C95-F8AB61084BC9}"/>
              </a:ext>
            </a:extLst>
          </p:cNvPr>
          <p:cNvPicPr>
            <a:picLocks noChangeAspect="1"/>
          </p:cNvPicPr>
          <p:nvPr/>
        </p:nvPicPr>
        <p:blipFill>
          <a:blip r:embed="rId4"/>
          <a:stretch>
            <a:fillRect/>
          </a:stretch>
        </p:blipFill>
        <p:spPr>
          <a:xfrm>
            <a:off x="7198063" y="3746462"/>
            <a:ext cx="4759895" cy="2427683"/>
          </a:xfrm>
          <a:prstGeom prst="rect">
            <a:avLst/>
          </a:prstGeom>
        </p:spPr>
      </p:pic>
    </p:spTree>
    <p:extLst>
      <p:ext uri="{BB962C8B-B14F-4D97-AF65-F5344CB8AC3E}">
        <p14:creationId xmlns:p14="http://schemas.microsoft.com/office/powerpoint/2010/main" val="32294045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17D4B-C0F8-5B4B-8CCC-D1549DC402F6}"/>
              </a:ext>
            </a:extLst>
          </p:cNvPr>
          <p:cNvSpPr>
            <a:spLocks noGrp="1"/>
          </p:cNvSpPr>
          <p:nvPr>
            <p:ph type="title"/>
          </p:nvPr>
        </p:nvSpPr>
        <p:spPr/>
        <p:txBody>
          <a:bodyPr/>
          <a:lstStyle/>
          <a:p>
            <a:r>
              <a:rPr lang="zh-CN" altLang="en-US" dirty="0"/>
              <a:t>反事实样本生成</a:t>
            </a:r>
            <a:endParaRPr lang="en-US" dirty="0"/>
          </a:p>
        </p:txBody>
      </p:sp>
      <p:pic>
        <p:nvPicPr>
          <p:cNvPr id="8" name="Picture 7">
            <a:extLst>
              <a:ext uri="{FF2B5EF4-FFF2-40B4-BE49-F238E27FC236}">
                <a16:creationId xmlns:a16="http://schemas.microsoft.com/office/drawing/2014/main" id="{04CC0869-8B71-094F-9D9B-F4EE3E4EB347}"/>
              </a:ext>
            </a:extLst>
          </p:cNvPr>
          <p:cNvPicPr>
            <a:picLocks noChangeAspect="1"/>
          </p:cNvPicPr>
          <p:nvPr/>
        </p:nvPicPr>
        <p:blipFill>
          <a:blip r:embed="rId2"/>
          <a:stretch>
            <a:fillRect/>
          </a:stretch>
        </p:blipFill>
        <p:spPr>
          <a:xfrm>
            <a:off x="6520077" y="1605847"/>
            <a:ext cx="4726102" cy="3090639"/>
          </a:xfrm>
          <a:prstGeom prst="rect">
            <a:avLst/>
          </a:prstGeom>
        </p:spPr>
      </p:pic>
    </p:spTree>
    <p:extLst>
      <p:ext uri="{BB962C8B-B14F-4D97-AF65-F5344CB8AC3E}">
        <p14:creationId xmlns:p14="http://schemas.microsoft.com/office/powerpoint/2010/main" val="26835632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17D4B-C0F8-5B4B-8CCC-D1549DC402F6}"/>
              </a:ext>
            </a:extLst>
          </p:cNvPr>
          <p:cNvSpPr>
            <a:spLocks noGrp="1"/>
          </p:cNvSpPr>
          <p:nvPr>
            <p:ph type="title"/>
          </p:nvPr>
        </p:nvSpPr>
        <p:spPr/>
        <p:txBody>
          <a:bodyPr/>
          <a:lstStyle/>
          <a:p>
            <a:r>
              <a:rPr lang="zh-CN" altLang="en-US" dirty="0"/>
              <a:t>反事实样本生成</a:t>
            </a:r>
            <a:endParaRPr lang="en-US" dirty="0"/>
          </a:p>
        </p:txBody>
      </p:sp>
      <p:pic>
        <p:nvPicPr>
          <p:cNvPr id="8" name="Picture 7">
            <a:extLst>
              <a:ext uri="{FF2B5EF4-FFF2-40B4-BE49-F238E27FC236}">
                <a16:creationId xmlns:a16="http://schemas.microsoft.com/office/drawing/2014/main" id="{04CC0869-8B71-094F-9D9B-F4EE3E4EB347}"/>
              </a:ext>
            </a:extLst>
          </p:cNvPr>
          <p:cNvPicPr>
            <a:picLocks noChangeAspect="1"/>
          </p:cNvPicPr>
          <p:nvPr/>
        </p:nvPicPr>
        <p:blipFill>
          <a:blip r:embed="rId2"/>
          <a:stretch>
            <a:fillRect/>
          </a:stretch>
        </p:blipFill>
        <p:spPr>
          <a:xfrm>
            <a:off x="6520077" y="1605847"/>
            <a:ext cx="4726102" cy="3090639"/>
          </a:xfrm>
          <a:prstGeom prst="rect">
            <a:avLst/>
          </a:prstGeom>
        </p:spPr>
      </p:pic>
      <p:pic>
        <p:nvPicPr>
          <p:cNvPr id="4" name="Picture 3">
            <a:extLst>
              <a:ext uri="{FF2B5EF4-FFF2-40B4-BE49-F238E27FC236}">
                <a16:creationId xmlns:a16="http://schemas.microsoft.com/office/drawing/2014/main" id="{F65217DA-48DA-AD42-8AD1-76C8D35CB5D8}"/>
              </a:ext>
            </a:extLst>
          </p:cNvPr>
          <p:cNvPicPr>
            <a:picLocks noChangeAspect="1"/>
          </p:cNvPicPr>
          <p:nvPr/>
        </p:nvPicPr>
        <p:blipFill>
          <a:blip r:embed="rId3"/>
          <a:stretch>
            <a:fillRect/>
          </a:stretch>
        </p:blipFill>
        <p:spPr>
          <a:xfrm>
            <a:off x="954211" y="1690688"/>
            <a:ext cx="4569898" cy="3972579"/>
          </a:xfrm>
          <a:prstGeom prst="rect">
            <a:avLst/>
          </a:prstGeom>
        </p:spPr>
      </p:pic>
    </p:spTree>
    <p:extLst>
      <p:ext uri="{BB962C8B-B14F-4D97-AF65-F5344CB8AC3E}">
        <p14:creationId xmlns:p14="http://schemas.microsoft.com/office/powerpoint/2010/main" val="18136167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17D4B-C0F8-5B4B-8CCC-D1549DC402F6}"/>
              </a:ext>
            </a:extLst>
          </p:cNvPr>
          <p:cNvSpPr>
            <a:spLocks noGrp="1"/>
          </p:cNvSpPr>
          <p:nvPr>
            <p:ph type="title"/>
          </p:nvPr>
        </p:nvSpPr>
        <p:spPr/>
        <p:txBody>
          <a:bodyPr/>
          <a:lstStyle/>
          <a:p>
            <a:r>
              <a:rPr lang="zh-CN" altLang="en-US" dirty="0"/>
              <a:t>反事实样本生成</a:t>
            </a:r>
            <a:endParaRPr lang="en-US" dirty="0"/>
          </a:p>
        </p:txBody>
      </p:sp>
      <p:pic>
        <p:nvPicPr>
          <p:cNvPr id="4" name="Picture 3">
            <a:extLst>
              <a:ext uri="{FF2B5EF4-FFF2-40B4-BE49-F238E27FC236}">
                <a16:creationId xmlns:a16="http://schemas.microsoft.com/office/drawing/2014/main" id="{F65217DA-48DA-AD42-8AD1-76C8D35CB5D8}"/>
              </a:ext>
            </a:extLst>
          </p:cNvPr>
          <p:cNvPicPr>
            <a:picLocks noChangeAspect="1"/>
          </p:cNvPicPr>
          <p:nvPr/>
        </p:nvPicPr>
        <p:blipFill>
          <a:blip r:embed="rId2"/>
          <a:stretch>
            <a:fillRect/>
          </a:stretch>
        </p:blipFill>
        <p:spPr>
          <a:xfrm>
            <a:off x="954211" y="1690688"/>
            <a:ext cx="4569898" cy="3972579"/>
          </a:xfrm>
          <a:prstGeom prst="rect">
            <a:avLst/>
          </a:prstGeom>
        </p:spPr>
      </p:pic>
      <p:sp>
        <p:nvSpPr>
          <p:cNvPr id="5" name="Content Placeholder 2">
            <a:extLst>
              <a:ext uri="{FF2B5EF4-FFF2-40B4-BE49-F238E27FC236}">
                <a16:creationId xmlns:a16="http://schemas.microsoft.com/office/drawing/2014/main" id="{1982EE2B-A1A9-5D49-987B-C960C1EC5F16}"/>
              </a:ext>
            </a:extLst>
          </p:cNvPr>
          <p:cNvSpPr>
            <a:spLocks noGrp="1"/>
          </p:cNvSpPr>
          <p:nvPr>
            <p:ph idx="1"/>
          </p:nvPr>
        </p:nvSpPr>
        <p:spPr>
          <a:xfrm>
            <a:off x="6290821" y="1184603"/>
            <a:ext cx="5718928" cy="4351338"/>
          </a:xfrm>
        </p:spPr>
        <p:txBody>
          <a:bodyPr>
            <a:normAutofit/>
          </a:bodyPr>
          <a:lstStyle/>
          <a:p>
            <a:pPr marL="0" indent="0">
              <a:buNone/>
            </a:pPr>
            <a:r>
              <a:rPr lang="en-US" dirty="0"/>
              <a:t>V-CSS</a:t>
            </a:r>
            <a:r>
              <a:rPr lang="zh-CN" altLang="en-US" dirty="0"/>
              <a:t>步骤</a:t>
            </a:r>
            <a:r>
              <a:rPr lang="en-US" dirty="0"/>
              <a:t>:</a:t>
            </a:r>
          </a:p>
          <a:p>
            <a:pPr marL="514350" indent="-514350">
              <a:buFont typeface="Arial" panose="020B0604020202020204" pitchFamily="34" charset="0"/>
              <a:buAutoNum type="arabicPeriod"/>
            </a:pPr>
            <a:r>
              <a:rPr lang="zh-CN" altLang="en-US" sz="2000" dirty="0"/>
              <a:t>初始物体选择 </a:t>
            </a:r>
            <a:r>
              <a:rPr lang="en-US" sz="2000" dirty="0"/>
              <a:t>(IO_SEL)</a:t>
            </a:r>
          </a:p>
          <a:p>
            <a:pPr marL="514350" indent="-514350">
              <a:buFont typeface="Arial" panose="020B0604020202020204" pitchFamily="34" charset="0"/>
              <a:buAutoNum type="arabicPeriod"/>
            </a:pPr>
            <a:r>
              <a:rPr lang="zh-CN" altLang="en-US" sz="2000" dirty="0"/>
              <a:t>物体局部贡献计算 </a:t>
            </a:r>
            <a:endParaRPr lang="en-US" sz="2000" dirty="0"/>
          </a:p>
          <a:p>
            <a:pPr marL="514350" indent="-514350">
              <a:buFont typeface="Arial" panose="020B0604020202020204" pitchFamily="34" charset="0"/>
              <a:buAutoNum type="arabicPeriod"/>
            </a:pPr>
            <a:r>
              <a:rPr lang="zh-CN" altLang="en-US" sz="2000" dirty="0"/>
              <a:t>重要物体选择 </a:t>
            </a:r>
            <a:r>
              <a:rPr lang="en-US" sz="2000" dirty="0"/>
              <a:t>(CO_SEL)</a:t>
            </a:r>
          </a:p>
          <a:p>
            <a:pPr marL="514350" indent="-514350">
              <a:buFont typeface="Arial" panose="020B0604020202020204" pitchFamily="34" charset="0"/>
              <a:buAutoNum type="arabicPeriod"/>
            </a:pPr>
            <a:endParaRPr lang="en-US" sz="2000" dirty="0"/>
          </a:p>
          <a:p>
            <a:pPr marL="514350" indent="-514350">
              <a:buFont typeface="Arial" panose="020B0604020202020204" pitchFamily="34" charset="0"/>
              <a:buAutoNum type="arabicPeriod"/>
            </a:pPr>
            <a:r>
              <a:rPr lang="zh-CN" altLang="en-US" sz="2000" dirty="0"/>
              <a:t>动态答案生成 </a:t>
            </a:r>
            <a:r>
              <a:rPr lang="en-US" sz="2000" dirty="0"/>
              <a:t>(DA_ASS) </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718F16D4-FA22-1442-A1FE-A7E024BD1982}"/>
              </a:ext>
            </a:extLst>
          </p:cNvPr>
          <p:cNvPicPr>
            <a:picLocks noChangeAspect="1"/>
          </p:cNvPicPr>
          <p:nvPr/>
        </p:nvPicPr>
        <p:blipFill>
          <a:blip r:embed="rId3"/>
          <a:stretch>
            <a:fillRect/>
          </a:stretch>
        </p:blipFill>
        <p:spPr>
          <a:xfrm>
            <a:off x="7062247" y="4628497"/>
            <a:ext cx="4176074" cy="1814887"/>
          </a:xfrm>
          <a:prstGeom prst="rect">
            <a:avLst/>
          </a:prstGeom>
        </p:spPr>
      </p:pic>
      <p:pic>
        <p:nvPicPr>
          <p:cNvPr id="7" name="Picture 6">
            <a:extLst>
              <a:ext uri="{FF2B5EF4-FFF2-40B4-BE49-F238E27FC236}">
                <a16:creationId xmlns:a16="http://schemas.microsoft.com/office/drawing/2014/main" id="{C4FE1B7A-219A-654A-BD6A-78BA4CE97050}"/>
              </a:ext>
            </a:extLst>
          </p:cNvPr>
          <p:cNvPicPr>
            <a:picLocks noChangeAspect="1"/>
          </p:cNvPicPr>
          <p:nvPr/>
        </p:nvPicPr>
        <p:blipFill>
          <a:blip r:embed="rId4"/>
          <a:stretch>
            <a:fillRect/>
          </a:stretch>
        </p:blipFill>
        <p:spPr>
          <a:xfrm>
            <a:off x="7159461" y="2873593"/>
            <a:ext cx="3981646" cy="410479"/>
          </a:xfrm>
          <a:prstGeom prst="rect">
            <a:avLst/>
          </a:prstGeom>
        </p:spPr>
      </p:pic>
      <p:pic>
        <p:nvPicPr>
          <p:cNvPr id="9" name="Picture 8">
            <a:extLst>
              <a:ext uri="{FF2B5EF4-FFF2-40B4-BE49-F238E27FC236}">
                <a16:creationId xmlns:a16="http://schemas.microsoft.com/office/drawing/2014/main" id="{C4B215F9-524C-7B49-897D-C7697EB80E17}"/>
              </a:ext>
            </a:extLst>
          </p:cNvPr>
          <p:cNvPicPr>
            <a:picLocks noChangeAspect="1"/>
          </p:cNvPicPr>
          <p:nvPr/>
        </p:nvPicPr>
        <p:blipFill>
          <a:blip r:embed="rId5"/>
          <a:stretch>
            <a:fillRect/>
          </a:stretch>
        </p:blipFill>
        <p:spPr>
          <a:xfrm>
            <a:off x="7287704" y="3670254"/>
            <a:ext cx="3725159" cy="668099"/>
          </a:xfrm>
          <a:prstGeom prst="rect">
            <a:avLst/>
          </a:prstGeom>
        </p:spPr>
      </p:pic>
    </p:spTree>
    <p:extLst>
      <p:ext uri="{BB962C8B-B14F-4D97-AF65-F5344CB8AC3E}">
        <p14:creationId xmlns:p14="http://schemas.microsoft.com/office/powerpoint/2010/main" val="18309525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AD87B-79E6-1E45-A291-5B162BB72FED}"/>
              </a:ext>
            </a:extLst>
          </p:cNvPr>
          <p:cNvSpPr>
            <a:spLocks noGrp="1"/>
          </p:cNvSpPr>
          <p:nvPr>
            <p:ph idx="1"/>
          </p:nvPr>
        </p:nvSpPr>
        <p:spPr>
          <a:xfrm>
            <a:off x="6309360" y="5206501"/>
            <a:ext cx="5503945" cy="876301"/>
          </a:xfrm>
        </p:spPr>
        <p:txBody>
          <a:bodyPr/>
          <a:lstStyle/>
          <a:p>
            <a:pPr marL="0" indent="0">
              <a:buNone/>
            </a:pPr>
            <a:r>
              <a:rPr lang="zh-CN" altLang="en-US" sz="2400" dirty="0"/>
              <a:t>反事实样本生成机制可以适用于多种不同的视觉问答模型中</a:t>
            </a:r>
            <a:r>
              <a:rPr lang="zh-CN" altLang="en-US" dirty="0"/>
              <a:t>。</a:t>
            </a:r>
            <a:endParaRPr lang="en-US" dirty="0"/>
          </a:p>
        </p:txBody>
      </p:sp>
      <p:sp>
        <p:nvSpPr>
          <p:cNvPr id="3" name="Title 2">
            <a:extLst>
              <a:ext uri="{FF2B5EF4-FFF2-40B4-BE49-F238E27FC236}">
                <a16:creationId xmlns:a16="http://schemas.microsoft.com/office/drawing/2014/main" id="{7F42300C-A660-0B42-AF99-B1EAA10DCB80}"/>
              </a:ext>
            </a:extLst>
          </p:cNvPr>
          <p:cNvSpPr>
            <a:spLocks noGrp="1"/>
          </p:cNvSpPr>
          <p:nvPr>
            <p:ph type="title"/>
          </p:nvPr>
        </p:nvSpPr>
        <p:spPr/>
        <p:txBody>
          <a:bodyPr/>
          <a:lstStyle/>
          <a:p>
            <a:r>
              <a:rPr lang="zh-CN" altLang="en-US" dirty="0"/>
              <a:t>实验结果</a:t>
            </a:r>
            <a:endParaRPr lang="en-US" dirty="0"/>
          </a:p>
        </p:txBody>
      </p:sp>
      <p:pic>
        <p:nvPicPr>
          <p:cNvPr id="4" name="Picture 3">
            <a:extLst>
              <a:ext uri="{FF2B5EF4-FFF2-40B4-BE49-F238E27FC236}">
                <a16:creationId xmlns:a16="http://schemas.microsoft.com/office/drawing/2014/main" id="{5AE37473-CD8A-7444-BD44-600D192F52C4}"/>
              </a:ext>
            </a:extLst>
          </p:cNvPr>
          <p:cNvPicPr>
            <a:picLocks noChangeAspect="1"/>
          </p:cNvPicPr>
          <p:nvPr/>
        </p:nvPicPr>
        <p:blipFill>
          <a:blip r:embed="rId2"/>
          <a:stretch>
            <a:fillRect/>
          </a:stretch>
        </p:blipFill>
        <p:spPr>
          <a:xfrm>
            <a:off x="780881" y="1785726"/>
            <a:ext cx="5101760" cy="4707149"/>
          </a:xfrm>
          <a:prstGeom prst="rect">
            <a:avLst/>
          </a:prstGeom>
        </p:spPr>
      </p:pic>
    </p:spTree>
    <p:extLst>
      <p:ext uri="{BB962C8B-B14F-4D97-AF65-F5344CB8AC3E}">
        <p14:creationId xmlns:p14="http://schemas.microsoft.com/office/powerpoint/2010/main" val="1267412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A58FA-BF6A-7F42-93B2-91302041667E}"/>
              </a:ext>
            </a:extLst>
          </p:cNvPr>
          <p:cNvSpPr>
            <a:spLocks noGrp="1"/>
          </p:cNvSpPr>
          <p:nvPr>
            <p:ph type="title"/>
          </p:nvPr>
        </p:nvSpPr>
        <p:spPr/>
        <p:txBody>
          <a:bodyPr/>
          <a:lstStyle/>
          <a:p>
            <a:r>
              <a:rPr lang="zh-CN" altLang="en-US" dirty="0"/>
              <a:t>实验结果</a:t>
            </a:r>
            <a:endParaRPr lang="en-US" dirty="0"/>
          </a:p>
        </p:txBody>
      </p:sp>
      <p:pic>
        <p:nvPicPr>
          <p:cNvPr id="4" name="Picture 3">
            <a:extLst>
              <a:ext uri="{FF2B5EF4-FFF2-40B4-BE49-F238E27FC236}">
                <a16:creationId xmlns:a16="http://schemas.microsoft.com/office/drawing/2014/main" id="{62D46A4A-84D2-9845-94CE-1AFA1FA2D7CE}"/>
              </a:ext>
            </a:extLst>
          </p:cNvPr>
          <p:cNvPicPr>
            <a:picLocks noChangeAspect="1"/>
          </p:cNvPicPr>
          <p:nvPr/>
        </p:nvPicPr>
        <p:blipFill>
          <a:blip r:embed="rId2"/>
          <a:stretch>
            <a:fillRect/>
          </a:stretch>
        </p:blipFill>
        <p:spPr>
          <a:xfrm>
            <a:off x="1137501" y="1999316"/>
            <a:ext cx="9916998" cy="4003956"/>
          </a:xfrm>
          <a:prstGeom prst="rect">
            <a:avLst/>
          </a:prstGeom>
        </p:spPr>
      </p:pic>
    </p:spTree>
    <p:extLst>
      <p:ext uri="{BB962C8B-B14F-4D97-AF65-F5344CB8AC3E}">
        <p14:creationId xmlns:p14="http://schemas.microsoft.com/office/powerpoint/2010/main" val="34008700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6F2D6A-0095-A648-858F-9CA5F96BE132}"/>
              </a:ext>
            </a:extLst>
          </p:cNvPr>
          <p:cNvPicPr>
            <a:picLocks noGrp="1" noChangeAspect="1"/>
          </p:cNvPicPr>
          <p:nvPr>
            <p:ph idx="1"/>
          </p:nvPr>
        </p:nvPicPr>
        <p:blipFill>
          <a:blip r:embed="rId2"/>
          <a:stretch>
            <a:fillRect/>
          </a:stretch>
        </p:blipFill>
        <p:spPr>
          <a:xfrm>
            <a:off x="4270475" y="517524"/>
            <a:ext cx="7464325" cy="6185157"/>
          </a:xfrm>
        </p:spPr>
      </p:pic>
      <p:sp>
        <p:nvSpPr>
          <p:cNvPr id="3" name="Title 2">
            <a:extLst>
              <a:ext uri="{FF2B5EF4-FFF2-40B4-BE49-F238E27FC236}">
                <a16:creationId xmlns:a16="http://schemas.microsoft.com/office/drawing/2014/main" id="{A5EEFD0F-0A26-7442-B354-9373A9C5F874}"/>
              </a:ext>
            </a:extLst>
          </p:cNvPr>
          <p:cNvSpPr>
            <a:spLocks noGrp="1"/>
          </p:cNvSpPr>
          <p:nvPr>
            <p:ph type="title"/>
          </p:nvPr>
        </p:nvSpPr>
        <p:spPr/>
        <p:txBody>
          <a:bodyPr/>
          <a:lstStyle/>
          <a:p>
            <a:r>
              <a:rPr lang="zh-CN" altLang="en-US" dirty="0"/>
              <a:t>可视化结果</a:t>
            </a:r>
            <a:endParaRPr lang="en-US" dirty="0"/>
          </a:p>
        </p:txBody>
      </p:sp>
    </p:spTree>
    <p:extLst>
      <p:ext uri="{BB962C8B-B14F-4D97-AF65-F5344CB8AC3E}">
        <p14:creationId xmlns:p14="http://schemas.microsoft.com/office/powerpoint/2010/main" val="1090061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p:txBody>
          <a:bodyPr>
            <a:normAutofit/>
          </a:bodyPr>
          <a:lstStyle/>
          <a:p>
            <a:pPr>
              <a:lnSpc>
                <a:spcPct val="120000"/>
              </a:lnSpc>
            </a:pPr>
            <a:r>
              <a:rPr lang="zh-CN" altLang="en-US" dirty="0"/>
              <a:t>本章提出的算法创新性</a:t>
            </a:r>
            <a:endParaRPr lang="en-US" altLang="zh-CN" dirty="0"/>
          </a:p>
          <a:p>
            <a:pPr lvl="1">
              <a:lnSpc>
                <a:spcPct val="120000"/>
              </a:lnSpc>
            </a:pPr>
            <a:r>
              <a:rPr lang="zh-CN" altLang="en-US" dirty="0"/>
              <a:t>本文提出了一种通用的反事实样本生成机制，通过使用原始样本和反事 实样本一起对模型进行训练，迫使模型关注被遮盖的重要内容，提升模型的视觉可 解释性和问题敏感性。</a:t>
            </a:r>
            <a:endParaRPr lang="en-US" altLang="zh-CN" dirty="0"/>
          </a:p>
          <a:p>
            <a:pPr>
              <a:lnSpc>
                <a:spcPct val="120000"/>
              </a:lnSpc>
            </a:pPr>
            <a:r>
              <a:rPr lang="zh-CN" altLang="en-US" dirty="0"/>
              <a:t>本章方法的技术定位和意义</a:t>
            </a:r>
            <a:endParaRPr lang="en-US" altLang="zh-CN" dirty="0"/>
          </a:p>
          <a:p>
            <a:pPr lvl="1">
              <a:lnSpc>
                <a:spcPct val="120000"/>
              </a:lnSpc>
            </a:pPr>
            <a:r>
              <a:rPr lang="zh-CN" altLang="en-US" dirty="0"/>
              <a:t>视觉问答是一个典型的场景级别推理任务。本章提出的方法可以有效地缓解模型对文本偏置的依赖，让模型更加关注对视觉场景的理解。</a:t>
            </a:r>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3.5</a:t>
            </a:r>
            <a:r>
              <a:rPr lang="zh-CN" altLang="en-US" sz="4000" dirty="0"/>
              <a:t> 基于反事实样本生成的视觉问答</a:t>
            </a:r>
            <a:endParaRPr lang="en-US" sz="4000" dirty="0"/>
          </a:p>
        </p:txBody>
      </p:sp>
    </p:spTree>
    <p:extLst>
      <p:ext uri="{BB962C8B-B14F-4D97-AF65-F5344CB8AC3E}">
        <p14:creationId xmlns:p14="http://schemas.microsoft.com/office/powerpoint/2010/main" val="13792460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849831" y="2766218"/>
            <a:ext cx="4492337" cy="1325563"/>
          </a:xfrm>
        </p:spPr>
        <p:txBody>
          <a:bodyPr>
            <a:normAutofit fontScale="90000"/>
          </a:bodyPr>
          <a:lstStyle/>
          <a:p>
            <a:pPr algn="ctr"/>
            <a:r>
              <a:rPr lang="en-US" altLang="zh-CN" sz="6000" dirty="0">
                <a:solidFill>
                  <a:schemeClr val="bg1"/>
                </a:solidFill>
              </a:rPr>
              <a:t>4. </a:t>
            </a:r>
            <a:r>
              <a:rPr lang="zh-CN" altLang="en-US" sz="6000" dirty="0">
                <a:solidFill>
                  <a:schemeClr val="bg1"/>
                </a:solidFill>
                <a:latin typeface="微软雅黑" panose="020B0503020204020204" pitchFamily="34" charset="-122"/>
                <a:ea typeface="微软雅黑" panose="020B0503020204020204" pitchFamily="34" charset="-122"/>
              </a:rPr>
              <a:t>总结与回顾</a:t>
            </a:r>
            <a:endParaRPr lang="en-US" sz="6000" dirty="0">
              <a:solidFill>
                <a:schemeClr val="bg1"/>
              </a:solidFill>
            </a:endParaRPr>
          </a:p>
        </p:txBody>
      </p:sp>
    </p:spTree>
    <p:extLst>
      <p:ext uri="{BB962C8B-B14F-4D97-AF65-F5344CB8AC3E}">
        <p14:creationId xmlns:p14="http://schemas.microsoft.com/office/powerpoint/2010/main" val="2627287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研究内容回顾</a:t>
            </a:r>
            <a:endParaRPr lang="en-US" dirty="0"/>
          </a:p>
        </p:txBody>
      </p:sp>
      <p:sp>
        <p:nvSpPr>
          <p:cNvPr id="6" name="Content Placeholder 1">
            <a:extLst>
              <a:ext uri="{FF2B5EF4-FFF2-40B4-BE49-F238E27FC236}">
                <a16:creationId xmlns:a16="http://schemas.microsoft.com/office/drawing/2014/main" id="{CAC75F60-9EA6-1149-81EB-427A142F5B4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复杂场景识别：物体级别识别、场景级别识别（个体层次</a:t>
            </a:r>
            <a:r>
              <a:rPr lang="en-US" altLang="zh-CN" sz="2400" dirty="0"/>
              <a:t>-&gt;</a:t>
            </a:r>
            <a:r>
              <a:rPr lang="zh-CN" altLang="en-US" sz="2400" dirty="0"/>
              <a:t> 场景层次）</a:t>
            </a:r>
            <a:endParaRPr lang="en-US" altLang="zh-CN" sz="2400" dirty="0"/>
          </a:p>
          <a:p>
            <a:r>
              <a:rPr lang="zh-CN" altLang="en-US" sz="2400" dirty="0"/>
              <a:t>复杂场景推理：场景级别理解、场景级别推理（直接推理</a:t>
            </a:r>
            <a:r>
              <a:rPr lang="en-US" altLang="zh-CN" sz="2400" dirty="0"/>
              <a:t>-&gt;</a:t>
            </a:r>
            <a:r>
              <a:rPr lang="zh-CN" altLang="en-US" sz="2400" dirty="0"/>
              <a:t>间接推理）</a:t>
            </a:r>
            <a:endParaRPr lang="en-US" sz="2400" dirty="0"/>
          </a:p>
        </p:txBody>
      </p:sp>
      <p:pic>
        <p:nvPicPr>
          <p:cNvPr id="4" name="Picture 3">
            <a:extLst>
              <a:ext uri="{FF2B5EF4-FFF2-40B4-BE49-F238E27FC236}">
                <a16:creationId xmlns:a16="http://schemas.microsoft.com/office/drawing/2014/main" id="{3734A57B-BD39-5C4F-B12E-0C3F02EB5EA3}"/>
              </a:ext>
            </a:extLst>
          </p:cNvPr>
          <p:cNvPicPr>
            <a:picLocks noChangeAspect="1"/>
          </p:cNvPicPr>
          <p:nvPr/>
        </p:nvPicPr>
        <p:blipFill>
          <a:blip r:embed="rId2"/>
          <a:stretch>
            <a:fillRect/>
          </a:stretch>
        </p:blipFill>
        <p:spPr>
          <a:xfrm>
            <a:off x="1521752" y="2793507"/>
            <a:ext cx="9148496" cy="4050721"/>
          </a:xfrm>
          <a:prstGeom prst="rect">
            <a:avLst/>
          </a:prstGeom>
        </p:spPr>
      </p:pic>
    </p:spTree>
    <p:extLst>
      <p:ext uri="{BB962C8B-B14F-4D97-AF65-F5344CB8AC3E}">
        <p14:creationId xmlns:p14="http://schemas.microsoft.com/office/powerpoint/2010/main" val="248032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研究内容回顾</a:t>
            </a:r>
            <a:endParaRPr lang="en-US" dirty="0"/>
          </a:p>
        </p:txBody>
      </p:sp>
      <p:sp>
        <p:nvSpPr>
          <p:cNvPr id="7" name="Content Placeholder 1">
            <a:extLst>
              <a:ext uri="{FF2B5EF4-FFF2-40B4-BE49-F238E27FC236}">
                <a16:creationId xmlns:a16="http://schemas.microsoft.com/office/drawing/2014/main" id="{314D6C6E-24D5-B844-98B8-EA20AA2AA305}"/>
              </a:ext>
            </a:extLst>
          </p:cNvPr>
          <p:cNvSpPr txBox="1">
            <a:spLocks/>
          </p:cNvSpPr>
          <p:nvPr/>
        </p:nvSpPr>
        <p:spPr>
          <a:xfrm>
            <a:off x="838200" y="1825624"/>
            <a:ext cx="10515600" cy="4667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sz="2600" dirty="0"/>
              <a:t>1.</a:t>
            </a:r>
            <a:r>
              <a:rPr lang="zh-CN" altLang="en-US" sz="2600" dirty="0"/>
              <a:t> 零样本分类</a:t>
            </a:r>
            <a:r>
              <a:rPr lang="zh-CN" altLang="en-US" sz="2600" dirty="0">
                <a:latin typeface="Arial" panose="020B0604020202020204" pitchFamily="34" charset="0"/>
                <a:cs typeface="Arial" panose="020B0604020202020204" pitchFamily="34" charset="0"/>
              </a:rPr>
              <a:t>（</a:t>
            </a:r>
            <a:r>
              <a:rPr lang="en-US" altLang="zh-CN" sz="2600" dirty="0">
                <a:latin typeface="Arial" panose="020B0604020202020204" pitchFamily="34" charset="0"/>
                <a:cs typeface="Arial" panose="020B0604020202020204" pitchFamily="34" charset="0"/>
              </a:rPr>
              <a:t>CVPR 2018</a:t>
            </a:r>
            <a:r>
              <a:rPr lang="zh-CN" altLang="en-US" sz="2600" dirty="0">
                <a:latin typeface="Arial" panose="020B0604020202020204" pitchFamily="34" charset="0"/>
                <a:cs typeface="Arial" panose="020B0604020202020204" pitchFamily="34" charset="0"/>
              </a:rPr>
              <a:t>）</a:t>
            </a:r>
            <a:endParaRPr lang="en-US" altLang="zh-CN" sz="2600" dirty="0">
              <a:latin typeface="Arial" panose="020B0604020202020204" pitchFamily="34" charset="0"/>
              <a:cs typeface="Arial" panose="020B0604020202020204" pitchFamily="34" charset="0"/>
            </a:endParaRPr>
          </a:p>
          <a:p>
            <a:pPr lvl="1">
              <a:lnSpc>
                <a:spcPct val="100000"/>
              </a:lnSpc>
            </a:pPr>
            <a:r>
              <a:rPr lang="zh-CN" altLang="en-US" sz="2000" dirty="0">
                <a:latin typeface="Arial" panose="020B0604020202020204" pitchFamily="34" charset="0"/>
                <a:cs typeface="Arial" panose="020B0604020202020204" pitchFamily="34" charset="0"/>
              </a:rPr>
              <a:t>结合对抗学习，将相互冲突的分类和重建任务分离出来。</a:t>
            </a:r>
            <a:endParaRPr lang="en-US" sz="20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600" dirty="0"/>
              <a:t>2.</a:t>
            </a:r>
            <a:r>
              <a:rPr lang="zh-CN" altLang="en-US" sz="2600" dirty="0"/>
              <a:t> 场景图生成</a:t>
            </a:r>
            <a:r>
              <a:rPr lang="zh-CN" altLang="en-US" sz="2600" dirty="0">
                <a:latin typeface="Arial" panose="020B0604020202020204" pitchFamily="34" charset="0"/>
                <a:cs typeface="Arial" panose="020B0604020202020204" pitchFamily="34" charset="0"/>
              </a:rPr>
              <a:t>（</a:t>
            </a:r>
            <a:r>
              <a:rPr lang="en-US" altLang="zh-CN" sz="2600" dirty="0">
                <a:latin typeface="Arial" panose="020B0604020202020204" pitchFamily="34" charset="0"/>
                <a:cs typeface="Arial" panose="020B0604020202020204" pitchFamily="34" charset="0"/>
              </a:rPr>
              <a:t>ICCV 2019)</a:t>
            </a:r>
          </a:p>
          <a:p>
            <a:pPr lvl="1">
              <a:lnSpc>
                <a:spcPct val="100000"/>
              </a:lnSpc>
            </a:pPr>
            <a:r>
              <a:rPr lang="zh-CN" altLang="en-US" sz="2000" dirty="0">
                <a:latin typeface="Arial" panose="020B0604020202020204" pitchFamily="34" charset="0"/>
                <a:cs typeface="Arial" panose="020B0604020202020204" pitchFamily="34" charset="0"/>
              </a:rPr>
              <a:t>设计了一种反事实多智能体训练框架。</a:t>
            </a:r>
            <a:endParaRPr lang="en-US" sz="20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600" dirty="0"/>
              <a:t>3.</a:t>
            </a:r>
            <a:r>
              <a:rPr lang="zh-CN" altLang="en-US" sz="2600" dirty="0"/>
              <a:t> 图像描述生成（</a:t>
            </a:r>
            <a:r>
              <a:rPr lang="en-US" altLang="zh-CN" sz="2600" dirty="0">
                <a:latin typeface="Arial" panose="020B0604020202020204" pitchFamily="34" charset="0"/>
                <a:cs typeface="Arial" panose="020B0604020202020204" pitchFamily="34" charset="0"/>
              </a:rPr>
              <a:t>CVPR 2017</a:t>
            </a:r>
            <a:r>
              <a:rPr lang="zh-CN" altLang="en-US" sz="2600" dirty="0">
                <a:latin typeface="Arial" panose="020B0604020202020204" pitchFamily="34" charset="0"/>
                <a:cs typeface="Arial" panose="020B0604020202020204" pitchFamily="34" charset="0"/>
              </a:rPr>
              <a:t>）</a:t>
            </a:r>
            <a:endParaRPr lang="en-US" altLang="zh-CN" sz="2600" dirty="0">
              <a:latin typeface="Arial" panose="020B0604020202020204" pitchFamily="34" charset="0"/>
              <a:cs typeface="Arial" panose="020B0604020202020204" pitchFamily="34" charset="0"/>
            </a:endParaRPr>
          </a:p>
          <a:p>
            <a:pPr lvl="1">
              <a:lnSpc>
                <a:spcPct val="100000"/>
              </a:lnSpc>
            </a:pPr>
            <a:r>
              <a:rPr lang="zh-CN" altLang="en-US" sz="2000" dirty="0">
                <a:latin typeface="Arial" panose="020B0604020202020204" pitchFamily="34" charset="0"/>
                <a:cs typeface="Arial" panose="020B0604020202020204" pitchFamily="34" charset="0"/>
              </a:rPr>
              <a:t>结合空间注意力机制，提出一种空间通道多层注意力网络。</a:t>
            </a:r>
            <a:endParaRPr lang="en-US" sz="20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600" dirty="0"/>
              <a:t>4. </a:t>
            </a:r>
            <a:r>
              <a:rPr lang="zh-CN" altLang="en-US" sz="2600" dirty="0"/>
              <a:t>视频片段检索</a:t>
            </a:r>
            <a:r>
              <a:rPr lang="zh-CN" altLang="en-US" sz="2600" dirty="0">
                <a:latin typeface="Arial" panose="020B0604020202020204" pitchFamily="34" charset="0"/>
                <a:cs typeface="Arial" panose="020B0604020202020204" pitchFamily="34" charset="0"/>
              </a:rPr>
              <a:t>（</a:t>
            </a:r>
            <a:r>
              <a:rPr lang="en-US" altLang="zh-CN" sz="2600" dirty="0">
                <a:latin typeface="Arial" panose="020B0604020202020204" pitchFamily="34" charset="0"/>
                <a:cs typeface="Arial" panose="020B0604020202020204" pitchFamily="34" charset="0"/>
              </a:rPr>
              <a:t>AAAI 2020</a:t>
            </a:r>
            <a:r>
              <a:rPr lang="zh-CN" altLang="en-US" sz="2600" dirty="0">
                <a:latin typeface="Arial" panose="020B0604020202020204" pitchFamily="34" charset="0"/>
                <a:cs typeface="Arial" panose="020B0604020202020204" pitchFamily="34" charset="0"/>
              </a:rPr>
              <a:t>）</a:t>
            </a:r>
            <a:endParaRPr lang="en-US" altLang="zh-CN" sz="2600" dirty="0">
              <a:latin typeface="Arial" panose="020B0604020202020204" pitchFamily="34" charset="0"/>
              <a:cs typeface="Arial" panose="020B0604020202020204" pitchFamily="34" charset="0"/>
            </a:endParaRPr>
          </a:p>
          <a:p>
            <a:pPr lvl="1">
              <a:lnSpc>
                <a:spcPct val="100000"/>
              </a:lnSpc>
            </a:pPr>
            <a:r>
              <a:rPr lang="zh-CN" altLang="en-US" sz="2000" dirty="0">
                <a:latin typeface="Arial" panose="020B0604020202020204" pitchFamily="34" charset="0"/>
                <a:cs typeface="Arial" panose="020B0604020202020204" pitchFamily="34" charset="0"/>
              </a:rPr>
              <a:t>设计了一种密集型自底向上网络。</a:t>
            </a:r>
            <a:endParaRPr lang="en-US" sz="20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600" dirty="0"/>
              <a:t>5. </a:t>
            </a:r>
            <a:r>
              <a:rPr lang="zh-CN" altLang="en-US" sz="2600" dirty="0"/>
              <a:t>视觉问答</a:t>
            </a:r>
            <a:r>
              <a:rPr lang="zh-CN" altLang="en-US" sz="2600" dirty="0">
                <a:latin typeface="Arial" panose="020B0604020202020204" pitchFamily="34" charset="0"/>
                <a:cs typeface="Arial" panose="020B0604020202020204" pitchFamily="34" charset="0"/>
              </a:rPr>
              <a:t>（</a:t>
            </a:r>
            <a:r>
              <a:rPr lang="en-US" altLang="zh-CN" sz="2600" dirty="0">
                <a:latin typeface="Arial" panose="020B0604020202020204" pitchFamily="34" charset="0"/>
                <a:cs typeface="Arial" panose="020B0604020202020204" pitchFamily="34" charset="0"/>
              </a:rPr>
              <a:t>CVPR 2020</a:t>
            </a:r>
            <a:r>
              <a:rPr lang="zh-CN" altLang="en-US" sz="2600" dirty="0">
                <a:latin typeface="Arial" panose="020B0604020202020204" pitchFamily="34" charset="0"/>
                <a:cs typeface="Arial" panose="020B0604020202020204" pitchFamily="34" charset="0"/>
              </a:rPr>
              <a:t>）</a:t>
            </a:r>
            <a:endParaRPr lang="en-US" altLang="zh-CN" sz="2600" dirty="0">
              <a:latin typeface="Arial" panose="020B0604020202020204" pitchFamily="34" charset="0"/>
              <a:cs typeface="Arial" panose="020B0604020202020204" pitchFamily="34" charset="0"/>
            </a:endParaRPr>
          </a:p>
          <a:p>
            <a:pPr lvl="1">
              <a:lnSpc>
                <a:spcPct val="100000"/>
              </a:lnSpc>
            </a:pPr>
            <a:r>
              <a:rPr lang="zh-CN" altLang="en-US" sz="2000" dirty="0">
                <a:latin typeface="Arial" panose="020B0604020202020204" pitchFamily="34" charset="0"/>
                <a:cs typeface="Arial" panose="020B0604020202020204" pitchFamily="34" charset="0"/>
              </a:rPr>
              <a:t>设计了一种反事实样本生成机制。</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12984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{02737A6D-E5F0-7E43-A9EF-75BA828ACF9D}tf16401378</Template>
  <TotalTime>2992</TotalTime>
  <Words>3507</Words>
  <Application>Microsoft Macintosh PowerPoint</Application>
  <PresentationFormat>Widescreen</PresentationFormat>
  <Paragraphs>479</Paragraphs>
  <Slides>100</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100</vt:i4>
      </vt:variant>
    </vt:vector>
  </HeadingPairs>
  <TitlesOfParts>
    <vt:vector size="116" baseType="lpstr">
      <vt:lpstr>等线</vt:lpstr>
      <vt:lpstr>等线</vt:lpstr>
      <vt:lpstr>Kai</vt:lpstr>
      <vt:lpstr>微软雅黑</vt:lpstr>
      <vt:lpstr>微软雅黑</vt:lpstr>
      <vt:lpstr>仿宋</vt:lpstr>
      <vt:lpstr>Arial</vt:lpstr>
      <vt:lpstr>Calibri</vt:lpstr>
      <vt:lpstr>Calibri Light</vt:lpstr>
      <vt:lpstr>Cambria Math</vt:lpstr>
      <vt:lpstr>Kailasa</vt:lpstr>
      <vt:lpstr>Mangal</vt:lpstr>
      <vt:lpstr>Times</vt:lpstr>
      <vt:lpstr>Times New Roman</vt:lpstr>
      <vt:lpstr>Vijaya</vt:lpstr>
      <vt:lpstr>Office Theme</vt:lpstr>
      <vt:lpstr>面向复杂场景理解的视觉内容 识别、检测与推理方法研究 Visual Recognition, Detection, and Reasoning for  Complex Visual Scene Understanding</vt:lpstr>
      <vt:lpstr>个人介绍</vt:lpstr>
      <vt:lpstr>PowerPoint Presentation</vt:lpstr>
      <vt:lpstr>1. 论文绪论</vt:lpstr>
      <vt:lpstr>研究背景</vt:lpstr>
      <vt:lpstr>复杂视觉场景理解</vt:lpstr>
      <vt:lpstr>复杂视觉场景理解</vt:lpstr>
      <vt:lpstr>复杂视觉场景理解</vt:lpstr>
      <vt:lpstr>复杂视觉场景理解</vt:lpstr>
      <vt:lpstr>复杂视觉场景理解</vt:lpstr>
      <vt:lpstr>2. 本文研究路线</vt:lpstr>
      <vt:lpstr>研究方法线路</vt:lpstr>
      <vt:lpstr>研究内容线路</vt:lpstr>
      <vt:lpstr>3. 研究方法与成果</vt:lpstr>
      <vt:lpstr>3. 研究方法与成果</vt:lpstr>
      <vt:lpstr>3.1 基于属性保持对抗网络的零样本分类  CVPR 2018</vt:lpstr>
      <vt:lpstr>零样本分类</vt:lpstr>
      <vt:lpstr>嵌入映射模型</vt:lpstr>
      <vt:lpstr>PowerPoint Presentation</vt:lpstr>
      <vt:lpstr>语义丢失</vt:lpstr>
      <vt:lpstr>重建缓解语义丢失</vt:lpstr>
      <vt:lpstr>重建与分类间的冲突</vt:lpstr>
      <vt:lpstr>重建与分类间的冲突</vt:lpstr>
      <vt:lpstr>SP-AEN</vt:lpstr>
      <vt:lpstr>网络结构</vt:lpstr>
      <vt:lpstr>重建结果</vt:lpstr>
      <vt:lpstr>实验结果</vt:lpstr>
      <vt:lpstr>实验结果</vt:lpstr>
      <vt:lpstr>3.1 总结：基于属性保持对抗网络的零样本分类</vt:lpstr>
      <vt:lpstr>3.2 基于反事实多智能体学习的场景图生成  ICCV 2019</vt:lpstr>
      <vt:lpstr>场景图生成</vt:lpstr>
      <vt:lpstr>场景图生成方法</vt:lpstr>
      <vt:lpstr>场景图生成方法</vt:lpstr>
      <vt:lpstr>评价指标</vt:lpstr>
      <vt:lpstr>动机一: 整体一致性</vt:lpstr>
      <vt:lpstr>动机二: 局部敏感性</vt:lpstr>
      <vt:lpstr>反事实多智能体学习</vt:lpstr>
      <vt:lpstr>总体流程图</vt:lpstr>
      <vt:lpstr>智能体通信</vt:lpstr>
      <vt:lpstr>反事实基准模型</vt:lpstr>
      <vt:lpstr>梯度计算公式</vt:lpstr>
      <vt:lpstr>可能的疑问</vt:lpstr>
      <vt:lpstr>实验结果</vt:lpstr>
      <vt:lpstr>可视化结果</vt:lpstr>
      <vt:lpstr>3.2 总结：基于反事实多智能体学习的场景图生成</vt:lpstr>
      <vt:lpstr>3.3 基于空间和通道注意力的图像描述生成  CVPR 2017</vt:lpstr>
      <vt:lpstr>图像描述生成</vt:lpstr>
      <vt:lpstr>CNN+RNN</vt:lpstr>
      <vt:lpstr>空间注意力</vt:lpstr>
      <vt:lpstr>空间注意力</vt:lpstr>
      <vt:lpstr>空间注意力</vt:lpstr>
      <vt:lpstr>空间注意力</vt:lpstr>
      <vt:lpstr>通道注意力</vt:lpstr>
      <vt:lpstr>空间和通道注意力</vt:lpstr>
      <vt:lpstr>空间和通道注意力</vt:lpstr>
      <vt:lpstr>实验结果</vt:lpstr>
      <vt:lpstr>实验结果</vt:lpstr>
      <vt:lpstr>可视化结果</vt:lpstr>
      <vt:lpstr>3.3 总结：基于空间和通道注意力的图像描述生成</vt:lpstr>
      <vt:lpstr>3.4 基于密集型自底向上网络的视频片段检索  AAAI 2020</vt:lpstr>
      <vt:lpstr>视频片段检索任务</vt:lpstr>
      <vt:lpstr>现有的工作</vt:lpstr>
      <vt:lpstr>自顶向下（滑窗型）</vt:lpstr>
      <vt:lpstr>自顶向下（锚框型）</vt:lpstr>
      <vt:lpstr>自顶向下-总结</vt:lpstr>
      <vt:lpstr>稀疏型自底向上</vt:lpstr>
      <vt:lpstr>稀疏型自底向上-总结</vt:lpstr>
      <vt:lpstr>稀疏型自底向上</vt:lpstr>
      <vt:lpstr>头网络</vt:lpstr>
      <vt:lpstr>骨干网络</vt:lpstr>
      <vt:lpstr>密集型自底向上</vt:lpstr>
      <vt:lpstr>骨干网络</vt:lpstr>
      <vt:lpstr>Graph-FPN层</vt:lpstr>
      <vt:lpstr>头网络</vt:lpstr>
      <vt:lpstr>实验结果</vt:lpstr>
      <vt:lpstr>实验结果</vt:lpstr>
      <vt:lpstr>实验结果</vt:lpstr>
      <vt:lpstr>Graph-FPN的有效性</vt:lpstr>
      <vt:lpstr>密集头网络的有效性</vt:lpstr>
      <vt:lpstr>可视化结果</vt:lpstr>
      <vt:lpstr>3.4 基于密集型自底向上网络的视频片段检索</vt:lpstr>
      <vt:lpstr>3.5 基于反事实样本生成的视觉问答  CVPR 2020</vt:lpstr>
      <vt:lpstr>视觉问答</vt:lpstr>
      <vt:lpstr>视觉问答</vt:lpstr>
      <vt:lpstr>VQA-CP (VQA Changing Priors)</vt:lpstr>
      <vt:lpstr>已有工作</vt:lpstr>
      <vt:lpstr>已有工作</vt:lpstr>
      <vt:lpstr>设计动机</vt:lpstr>
      <vt:lpstr>反事实样本</vt:lpstr>
      <vt:lpstr>反事实样本生成</vt:lpstr>
      <vt:lpstr>反事实样本生成</vt:lpstr>
      <vt:lpstr>反事实样本生成</vt:lpstr>
      <vt:lpstr>实验结果</vt:lpstr>
      <vt:lpstr>实验结果</vt:lpstr>
      <vt:lpstr>可视化结果</vt:lpstr>
      <vt:lpstr>3.5 基于反事实样本生成的视觉问答</vt:lpstr>
      <vt:lpstr>4. 总结与回顾</vt:lpstr>
      <vt:lpstr>研究内容回顾</vt:lpstr>
      <vt:lpstr>研究内容回顾</vt:lpstr>
      <vt:lpstr>面向复杂场景理解的视觉内容 识别、检测与推理方法研究 Visual Recognition, Detection, and Reasoning for Complex Visual Scene Understanding  感谢各位老师批评指正！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LONG</dc:creator>
  <cp:lastModifiedBy>CHEN LONG</cp:lastModifiedBy>
  <cp:revision>747</cp:revision>
  <cp:lastPrinted>2020-04-26T05:08:54Z</cp:lastPrinted>
  <dcterms:created xsi:type="dcterms:W3CDTF">2020-04-23T02:55:30Z</dcterms:created>
  <dcterms:modified xsi:type="dcterms:W3CDTF">2020-04-26T05:09:05Z</dcterms:modified>
</cp:coreProperties>
</file>